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0" r:id="rId4"/>
    <p:sldId id="261" r:id="rId5"/>
    <p:sldId id="284" r:id="rId6"/>
    <p:sldId id="280" r:id="rId7"/>
    <p:sldId id="281" r:id="rId8"/>
    <p:sldId id="282" r:id="rId9"/>
    <p:sldId id="276" r:id="rId10"/>
    <p:sldId id="277" r:id="rId11"/>
    <p:sldId id="283" r:id="rId12"/>
    <p:sldId id="279"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94660"/>
  </p:normalViewPr>
  <p:slideViewPr>
    <p:cSldViewPr snapToGrid="0">
      <p:cViewPr varScale="1">
        <p:scale>
          <a:sx n="38" d="100"/>
          <a:sy n="38" d="100"/>
        </p:scale>
        <p:origin x="-104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35B75-9A7A-43BC-BF36-915BA6B1673C}" type="datetimeFigureOut">
              <a:rPr lang="ru-RU" smtClean="0"/>
              <a:pPr/>
              <a:t>27.11.2019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45995-EC48-49D1-B396-27411170A42F}" type="slidenum">
              <a:rPr lang="ru-RU" smtClean="0"/>
              <a:pPr/>
              <a:t>‹#›</a:t>
            </a:fld>
            <a:endParaRPr lang="ru-RU"/>
          </a:p>
        </p:txBody>
      </p:sp>
    </p:spTree>
    <p:extLst>
      <p:ext uri="{BB962C8B-B14F-4D97-AF65-F5344CB8AC3E}">
        <p14:creationId xmlns="" xmlns:p14="http://schemas.microsoft.com/office/powerpoint/2010/main" val="3541314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255453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46831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307966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395509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247723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254001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143393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185132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413060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5D3BCC-DAB4-4593-964F-387200F602D9}"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6657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89897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AE9A4A-9D37-4F0C-BBA8-D31D45C9E4CA}" type="datetimeFigureOut">
              <a:rPr lang="ru-RU" smtClean="0"/>
              <a:pPr/>
              <a:t>27.11.2019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5D3BCC-DAB4-4593-964F-387200F602D9}"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80439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AE9A4A-9D37-4F0C-BBA8-D31D45C9E4CA}" type="datetimeFigureOut">
              <a:rPr lang="ru-RU" smtClean="0"/>
              <a:pPr/>
              <a:t>27.11.2019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E5D3BCC-DAB4-4593-964F-387200F602D9}" type="slidenum">
              <a:rPr lang="ru-RU" smtClean="0"/>
              <a:pPr/>
              <a:t>‹#›</a:t>
            </a:fld>
            <a:endParaRPr lang="ru-RU"/>
          </a:p>
        </p:txBody>
      </p:sp>
    </p:spTree>
    <p:extLst>
      <p:ext uri="{BB962C8B-B14F-4D97-AF65-F5344CB8AC3E}">
        <p14:creationId xmlns="" xmlns:p14="http://schemas.microsoft.com/office/powerpoint/2010/main" val="35825221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2535" y="497087"/>
            <a:ext cx="8310512" cy="2631123"/>
          </a:xfrm>
        </p:spPr>
        <p:txBody>
          <a:bodyPr>
            <a:normAutofit/>
          </a:bodyPr>
          <a:lstStyle/>
          <a:p>
            <a:pPr algn="ctr"/>
            <a:r>
              <a:rPr lang="ru-RU" sz="3200" dirty="0" smtClean="0">
                <a:solidFill>
                  <a:srgbClr val="C00000"/>
                </a:solidFill>
                <a:latin typeface="Times New Roman" panose="02020603050405020304" pitchFamily="18" charset="0"/>
                <a:cs typeface="Times New Roman" panose="02020603050405020304" pitchFamily="18" charset="0"/>
              </a:rPr>
              <a:t>ОШИБКИ, КОТОРЫЕ ПРИВОДЯТ К ТРУДНОСТЯМ ПРИ РЕАЛИЗАЦИИ ВОСПИТАТЕЛЬНОЙ ФУНКЦИИ В СОВРЕМЕННОЙ СЕМЬЕ. </a:t>
            </a:r>
            <a:br>
              <a:rPr lang="ru-RU" sz="3200" dirty="0" smtClean="0">
                <a:solidFill>
                  <a:srgbClr val="C00000"/>
                </a:solidFill>
                <a:latin typeface="Times New Roman" panose="02020603050405020304" pitchFamily="18" charset="0"/>
                <a:cs typeface="Times New Roman" panose="02020603050405020304" pitchFamily="18" charset="0"/>
              </a:rPr>
            </a:br>
            <a:endParaRPr lang="ru-RU" sz="3200" dirty="0">
              <a:solidFill>
                <a:schemeClr val="accent1">
                  <a:lumMod val="75000"/>
                </a:schemeClr>
              </a:solidFill>
            </a:endParaRPr>
          </a:p>
        </p:txBody>
      </p:sp>
      <p:sp>
        <p:nvSpPr>
          <p:cNvPr id="5" name="Текст 4"/>
          <p:cNvSpPr>
            <a:spLocks noGrp="1"/>
          </p:cNvSpPr>
          <p:nvPr>
            <p:ph type="body" sz="quarter" idx="3"/>
          </p:nvPr>
        </p:nvSpPr>
        <p:spPr>
          <a:xfrm>
            <a:off x="391885" y="5474525"/>
            <a:ext cx="11673443" cy="1383475"/>
          </a:xfrm>
        </p:spPr>
        <p:txBody>
          <a:bodyPr/>
          <a:lstStyle/>
          <a:p>
            <a:pPr algn="r"/>
            <a:endParaRPr lang="ru-RU" dirty="0" smtClean="0"/>
          </a:p>
        </p:txBody>
      </p:sp>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87820" y="2741052"/>
            <a:ext cx="5462650" cy="3449045"/>
          </a:xfrm>
          <a:prstGeom prst="rect">
            <a:avLst/>
          </a:prstGeom>
        </p:spPr>
      </p:pic>
    </p:spTree>
    <p:extLst>
      <p:ext uri="{BB962C8B-B14F-4D97-AF65-F5344CB8AC3E}">
        <p14:creationId xmlns="" xmlns:p14="http://schemas.microsoft.com/office/powerpoint/2010/main" val="2870486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5186" y="368968"/>
            <a:ext cx="6926624" cy="581526"/>
          </a:xfrm>
        </p:spPr>
        <p:txBody>
          <a:bodyPr>
            <a:normAutofit/>
          </a:bodyPr>
          <a:lstStyle/>
          <a:p>
            <a:r>
              <a:rPr lang="ru-RU" sz="2800" cap="small" dirty="0">
                <a:latin typeface="Times New Roman" panose="02020603050405020304" pitchFamily="18" charset="0"/>
                <a:cs typeface="Times New Roman" panose="02020603050405020304" pitchFamily="18" charset="0"/>
              </a:rPr>
              <a:t>2. Стили поведения отца и матери</a:t>
            </a:r>
            <a:endParaRPr lang="ru-RU" sz="54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739316234"/>
              </p:ext>
            </p:extLst>
          </p:nvPr>
        </p:nvGraphicFramePr>
        <p:xfrm>
          <a:off x="665829" y="1094874"/>
          <a:ext cx="8586454" cy="5465725"/>
        </p:xfrm>
        <a:graphic>
          <a:graphicData uri="http://schemas.openxmlformats.org/drawingml/2006/table">
            <a:tbl>
              <a:tblPr firstRow="1" bandRow="1"/>
              <a:tblGrid>
                <a:gridCol w="2355236"/>
                <a:gridCol w="3115439"/>
                <a:gridCol w="3115779"/>
              </a:tblGrid>
              <a:tr h="1175713">
                <a:tc>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Характеристика</a:t>
                      </a:r>
                    </a:p>
                    <a:p>
                      <a:r>
                        <a:rPr lang="ru-RU" sz="1600" b="0" dirty="0" smtClean="0">
                          <a:solidFill>
                            <a:schemeClr val="tx1"/>
                          </a:solidFill>
                          <a:latin typeface="Times New Roman" panose="02020603050405020304" pitchFamily="18" charset="0"/>
                          <a:cs typeface="Times New Roman" panose="02020603050405020304" pitchFamily="18" charset="0"/>
                        </a:rPr>
                        <a:t>Лидерский</a:t>
                      </a:r>
                      <a:r>
                        <a:rPr lang="ru-RU" sz="1600" b="0" baseline="0" dirty="0" smtClean="0">
                          <a:solidFill>
                            <a:schemeClr val="tx1"/>
                          </a:solidFill>
                          <a:latin typeface="Times New Roman" panose="02020603050405020304" pitchFamily="18" charset="0"/>
                          <a:cs typeface="Times New Roman" panose="02020603050405020304" pitchFamily="18" charset="0"/>
                        </a:rPr>
                        <a:t> стиль</a:t>
                      </a:r>
                      <a:endParaRPr lang="ru-RU" sz="1600" b="0" dirty="0">
                        <a:solidFill>
                          <a:schemeClr val="tx1"/>
                        </a:solidFill>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Папа</a:t>
                      </a:r>
                    </a:p>
                    <a:p>
                      <a:r>
                        <a:rPr lang="ru-RU" sz="1600" b="0" dirty="0" smtClean="0">
                          <a:solidFill>
                            <a:schemeClr val="tx1"/>
                          </a:solidFill>
                          <a:latin typeface="Times New Roman" panose="02020603050405020304" pitchFamily="18" charset="0"/>
                          <a:cs typeface="Times New Roman" panose="02020603050405020304" pitchFamily="18" charset="0"/>
                        </a:rPr>
                        <a:t>Инструментальный (ориентированный</a:t>
                      </a:r>
                      <a:r>
                        <a:rPr lang="ru-RU" sz="1600" b="0" baseline="0" dirty="0" smtClean="0">
                          <a:solidFill>
                            <a:schemeClr val="tx1"/>
                          </a:solidFill>
                          <a:latin typeface="Times New Roman" panose="02020603050405020304" pitchFamily="18" charset="0"/>
                          <a:cs typeface="Times New Roman" panose="02020603050405020304" pitchFamily="18" charset="0"/>
                        </a:rPr>
                        <a:t> на задачу, деловой)</a:t>
                      </a:r>
                      <a:endParaRPr lang="ru-RU" sz="1600" b="0" dirty="0">
                        <a:solidFill>
                          <a:schemeClr val="tx1"/>
                        </a:solidFill>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Verdana"/>
                        </a:defRPr>
                      </a:lvl1pPr>
                      <a:lvl2pPr marL="457200" algn="l" defTabSz="457200" rtl="0" eaLnBrk="1" latinLnBrk="0" hangingPunct="1">
                        <a:defRPr sz="1800" b="1" kern="1200">
                          <a:solidFill>
                            <a:schemeClr val="lt1"/>
                          </a:solidFill>
                          <a:latin typeface="Verdana"/>
                        </a:defRPr>
                      </a:lvl2pPr>
                      <a:lvl3pPr marL="914400" algn="l" defTabSz="457200" rtl="0" eaLnBrk="1" latinLnBrk="0" hangingPunct="1">
                        <a:defRPr sz="1800" b="1" kern="1200">
                          <a:solidFill>
                            <a:schemeClr val="lt1"/>
                          </a:solidFill>
                          <a:latin typeface="Verdana"/>
                        </a:defRPr>
                      </a:lvl3pPr>
                      <a:lvl4pPr marL="1371600" algn="l" defTabSz="457200" rtl="0" eaLnBrk="1" latinLnBrk="0" hangingPunct="1">
                        <a:defRPr sz="1800" b="1" kern="1200">
                          <a:solidFill>
                            <a:schemeClr val="lt1"/>
                          </a:solidFill>
                          <a:latin typeface="Verdana"/>
                        </a:defRPr>
                      </a:lvl4pPr>
                      <a:lvl5pPr marL="1828800" algn="l" defTabSz="457200" rtl="0" eaLnBrk="1" latinLnBrk="0" hangingPunct="1">
                        <a:defRPr sz="1800" b="1" kern="1200">
                          <a:solidFill>
                            <a:schemeClr val="lt1"/>
                          </a:solidFill>
                          <a:latin typeface="Verdana"/>
                        </a:defRPr>
                      </a:lvl5pPr>
                      <a:lvl6pPr marL="2286000" algn="l" defTabSz="457200" rtl="0" eaLnBrk="1" latinLnBrk="0" hangingPunct="1">
                        <a:defRPr sz="1800" b="1" kern="1200">
                          <a:solidFill>
                            <a:schemeClr val="lt1"/>
                          </a:solidFill>
                          <a:latin typeface="Verdana"/>
                        </a:defRPr>
                      </a:lvl6pPr>
                      <a:lvl7pPr marL="2743200" algn="l" defTabSz="457200" rtl="0" eaLnBrk="1" latinLnBrk="0" hangingPunct="1">
                        <a:defRPr sz="1800" b="1" kern="1200">
                          <a:solidFill>
                            <a:schemeClr val="lt1"/>
                          </a:solidFill>
                          <a:latin typeface="Verdana"/>
                        </a:defRPr>
                      </a:lvl7pPr>
                      <a:lvl8pPr marL="3200400" algn="l" defTabSz="457200" rtl="0" eaLnBrk="1" latinLnBrk="0" hangingPunct="1">
                        <a:defRPr sz="1800" b="1" kern="1200">
                          <a:solidFill>
                            <a:schemeClr val="lt1"/>
                          </a:solidFill>
                          <a:latin typeface="Verdana"/>
                        </a:defRPr>
                      </a:lvl8pPr>
                      <a:lvl9pPr marL="3657600" algn="l" defTabSz="457200" rtl="0" eaLnBrk="1" latinLnBrk="0" hangingPunct="1">
                        <a:defRPr sz="1800" b="1" kern="1200">
                          <a:solidFill>
                            <a:schemeClr val="lt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Мама</a:t>
                      </a:r>
                    </a:p>
                    <a:p>
                      <a:r>
                        <a:rPr lang="ru-RU" sz="1600" b="0" dirty="0" smtClean="0">
                          <a:solidFill>
                            <a:schemeClr val="tx1"/>
                          </a:solidFill>
                          <a:latin typeface="Times New Roman" panose="02020603050405020304" pitchFamily="18" charset="0"/>
                          <a:cs typeface="Times New Roman" panose="02020603050405020304" pitchFamily="18" charset="0"/>
                        </a:rPr>
                        <a:t>Эмоциональный (ориентированный на взаимоотношения, чувства)</a:t>
                      </a:r>
                      <a:endParaRPr lang="ru-RU" sz="1600" b="0" dirty="0">
                        <a:solidFill>
                          <a:schemeClr val="tx1"/>
                        </a:solidFill>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815244">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ru-RU" sz="1600" dirty="0" smtClean="0">
                          <a:latin typeface="Times New Roman" panose="02020603050405020304" pitchFamily="18" charset="0"/>
                          <a:cs typeface="Times New Roman" panose="02020603050405020304" pitchFamily="18" charset="0"/>
                        </a:rPr>
                        <a:t>Грубое физическое взаимодействие</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ru-RU" sz="1600" dirty="0" smtClean="0">
                          <a:latin typeface="Times New Roman" panose="02020603050405020304" pitchFamily="18" charset="0"/>
                          <a:cs typeface="Times New Roman" panose="02020603050405020304" pitchFamily="18" charset="0"/>
                        </a:rPr>
                        <a:t>Активные игры,</a:t>
                      </a:r>
                      <a:r>
                        <a:rPr lang="ru-RU" sz="1600" baseline="0" dirty="0" smtClean="0">
                          <a:latin typeface="Times New Roman" panose="02020603050405020304" pitchFamily="18" charset="0"/>
                          <a:cs typeface="Times New Roman" panose="02020603050405020304" pitchFamily="18" charset="0"/>
                        </a:rPr>
                        <a:t> прямой физический контакт</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ru-RU" sz="1600" dirty="0" err="1" smtClean="0">
                          <a:latin typeface="Times New Roman" panose="02020603050405020304" pitchFamily="18" charset="0"/>
                          <a:cs typeface="Times New Roman" panose="02020603050405020304" pitchFamily="18" charset="0"/>
                        </a:rPr>
                        <a:t>Дистантные</a:t>
                      </a:r>
                      <a:r>
                        <a:rPr lang="ru-RU" sz="1600" baseline="0" dirty="0" smtClean="0">
                          <a:latin typeface="Times New Roman" panose="02020603050405020304" pitchFamily="18" charset="0"/>
                          <a:cs typeface="Times New Roman" panose="02020603050405020304" pitchFamily="18" charset="0"/>
                        </a:rPr>
                        <a:t> игры, познавательные развивающие занятия</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815244">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ru-RU" sz="1600" dirty="0" smtClean="0">
                          <a:latin typeface="Times New Roman" panose="02020603050405020304" pitchFamily="18" charset="0"/>
                          <a:cs typeface="Times New Roman" panose="02020603050405020304" pitchFamily="18" charset="0"/>
                        </a:rPr>
                        <a:t>Чувствительность к детским эмоциям</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ru-RU" sz="1600" dirty="0" smtClean="0">
                          <a:latin typeface="Times New Roman" panose="02020603050405020304" pitchFamily="18" charset="0"/>
                          <a:cs typeface="Times New Roman" panose="02020603050405020304" pitchFamily="18" charset="0"/>
                        </a:rPr>
                        <a:t>Могут понять, посочувствовать </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ru-RU" sz="1600" dirty="0" smtClean="0">
                          <a:latin typeface="Times New Roman" panose="02020603050405020304" pitchFamily="18" charset="0"/>
                          <a:cs typeface="Times New Roman" panose="02020603050405020304" pitchFamily="18" charset="0"/>
                        </a:rPr>
                        <a:t>Тонко чувствуют </a:t>
                      </a:r>
                      <a:r>
                        <a:rPr lang="ru-RU" sz="1600" baseline="0" dirty="0" smtClean="0">
                          <a:latin typeface="Times New Roman" panose="02020603050405020304" pitchFamily="18" charset="0"/>
                          <a:cs typeface="Times New Roman" panose="02020603050405020304" pitchFamily="18" charset="0"/>
                        </a:rPr>
                        <a:t>изменения детского самочувствия</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815244">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ru-RU" sz="1600" dirty="0" smtClean="0">
                          <a:latin typeface="Times New Roman" panose="02020603050405020304" pitchFamily="18" charset="0"/>
                          <a:cs typeface="Times New Roman" panose="02020603050405020304" pitchFamily="18" charset="0"/>
                        </a:rPr>
                        <a:t>Поведение при предъявлении</a:t>
                      </a:r>
                      <a:r>
                        <a:rPr lang="ru-RU" sz="1600" baseline="0" dirty="0" smtClean="0">
                          <a:latin typeface="Times New Roman" panose="02020603050405020304" pitchFamily="18" charset="0"/>
                          <a:cs typeface="Times New Roman" panose="02020603050405020304" pitchFamily="18" charset="0"/>
                        </a:rPr>
                        <a:t> требований ребенку</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ru-RU" sz="1600" dirty="0" smtClean="0">
                          <a:latin typeface="Times New Roman" panose="02020603050405020304" pitchFamily="18" charset="0"/>
                          <a:cs typeface="Times New Roman" panose="02020603050405020304" pitchFamily="18" charset="0"/>
                        </a:rPr>
                        <a:t>Чаще</a:t>
                      </a:r>
                      <a:r>
                        <a:rPr lang="ru-RU" sz="1600" baseline="0" dirty="0" smtClean="0">
                          <a:latin typeface="Times New Roman" panose="02020603050405020304" pitchFamily="18" charset="0"/>
                          <a:cs typeface="Times New Roman" panose="02020603050405020304" pitchFamily="18" charset="0"/>
                        </a:rPr>
                        <a:t> – директивны, повышают голос, повелевают</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r>
                        <a:rPr lang="ru-RU" sz="1600" dirty="0" smtClean="0">
                          <a:latin typeface="Times New Roman" panose="02020603050405020304" pitchFamily="18" charset="0"/>
                          <a:cs typeface="Times New Roman" panose="02020603050405020304" pitchFamily="18" charset="0"/>
                        </a:rPr>
                        <a:t>Чаще – уговаривают, объясняют,</a:t>
                      </a:r>
                      <a:r>
                        <a:rPr lang="ru-RU" sz="1600" baseline="0" dirty="0" smtClean="0">
                          <a:latin typeface="Times New Roman" panose="02020603050405020304" pitchFamily="18" charset="0"/>
                          <a:cs typeface="Times New Roman" panose="02020603050405020304" pitchFamily="18" charset="0"/>
                        </a:rPr>
                        <a:t> деликатны</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828860">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Стиль </a:t>
                      </a:r>
                      <a:r>
                        <a:rPr lang="ru-RU" sz="1600" baseline="0" dirty="0" smtClean="0">
                          <a:latin typeface="Times New Roman" panose="02020603050405020304" pitchFamily="18" charset="0"/>
                          <a:cs typeface="Times New Roman" panose="02020603050405020304" pitchFamily="18" charset="0"/>
                        </a:rPr>
                        <a:t>воспитания</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kumimoji="0" lang="ru-RU" sz="1600" kern="1200" dirty="0" smtClean="0">
                        <a:solidFill>
                          <a:schemeClr val="dk1"/>
                        </a:solidFill>
                        <a:latin typeface="Times New Roman" panose="02020603050405020304" pitchFamily="18" charset="0"/>
                        <a:ea typeface="+mn-ea"/>
                        <a:cs typeface="Times New Roman" panose="02020603050405020304" pitchFamily="18" charset="0"/>
                      </a:endParaRPr>
                    </a:p>
                    <a:p>
                      <a:r>
                        <a:rPr kumimoji="0" lang="ru-RU" sz="1600" kern="1200" dirty="0" smtClean="0">
                          <a:solidFill>
                            <a:schemeClr val="dk1"/>
                          </a:solidFill>
                          <a:latin typeface="Times New Roman" panose="02020603050405020304" pitchFamily="18" charset="0"/>
                          <a:ea typeface="+mn-ea"/>
                          <a:cs typeface="Times New Roman" panose="02020603050405020304" pitchFamily="18" charset="0"/>
                        </a:rPr>
                        <a:t>Воспитывают, объясняют непонятное, дают информацию, более активно, чем матери, развивают у детей мотивацию к успеху и интеллектуальные интересы </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Verdana"/>
                        </a:defRPr>
                      </a:lvl1pPr>
                      <a:lvl2pPr marL="457200" algn="l" defTabSz="457200" rtl="0" eaLnBrk="1" latinLnBrk="0" hangingPunct="1">
                        <a:defRPr sz="1800" kern="1200">
                          <a:solidFill>
                            <a:schemeClr val="dk1"/>
                          </a:solidFill>
                          <a:latin typeface="Verdana"/>
                        </a:defRPr>
                      </a:lvl2pPr>
                      <a:lvl3pPr marL="914400" algn="l" defTabSz="457200" rtl="0" eaLnBrk="1" latinLnBrk="0" hangingPunct="1">
                        <a:defRPr sz="1800" kern="1200">
                          <a:solidFill>
                            <a:schemeClr val="dk1"/>
                          </a:solidFill>
                          <a:latin typeface="Verdana"/>
                        </a:defRPr>
                      </a:lvl3pPr>
                      <a:lvl4pPr marL="1371600" algn="l" defTabSz="457200" rtl="0" eaLnBrk="1" latinLnBrk="0" hangingPunct="1">
                        <a:defRPr sz="1800" kern="1200">
                          <a:solidFill>
                            <a:schemeClr val="dk1"/>
                          </a:solidFill>
                          <a:latin typeface="Verdana"/>
                        </a:defRPr>
                      </a:lvl4pPr>
                      <a:lvl5pPr marL="1828800" algn="l" defTabSz="457200" rtl="0" eaLnBrk="1" latinLnBrk="0" hangingPunct="1">
                        <a:defRPr sz="1800" kern="1200">
                          <a:solidFill>
                            <a:schemeClr val="dk1"/>
                          </a:solidFill>
                          <a:latin typeface="Verdana"/>
                        </a:defRPr>
                      </a:lvl5pPr>
                      <a:lvl6pPr marL="2286000" algn="l" defTabSz="457200" rtl="0" eaLnBrk="1" latinLnBrk="0" hangingPunct="1">
                        <a:defRPr sz="1800" kern="1200">
                          <a:solidFill>
                            <a:schemeClr val="dk1"/>
                          </a:solidFill>
                          <a:latin typeface="Verdana"/>
                        </a:defRPr>
                      </a:lvl6pPr>
                      <a:lvl7pPr marL="2743200" algn="l" defTabSz="457200" rtl="0" eaLnBrk="1" latinLnBrk="0" hangingPunct="1">
                        <a:defRPr sz="1800" kern="1200">
                          <a:solidFill>
                            <a:schemeClr val="dk1"/>
                          </a:solidFill>
                          <a:latin typeface="Verdana"/>
                        </a:defRPr>
                      </a:lvl7pPr>
                      <a:lvl8pPr marL="3200400" algn="l" defTabSz="457200" rtl="0" eaLnBrk="1" latinLnBrk="0" hangingPunct="1">
                        <a:defRPr sz="1800" kern="1200">
                          <a:solidFill>
                            <a:schemeClr val="dk1"/>
                          </a:solidFill>
                          <a:latin typeface="Verdana"/>
                        </a:defRPr>
                      </a:lvl8pPr>
                      <a:lvl9pPr marL="3657600" algn="l" defTabSz="457200" rtl="0" eaLnBrk="1" latinLnBrk="0" hangingPunct="1">
                        <a:defRPr sz="1800" kern="1200">
                          <a:solidFill>
                            <a:schemeClr val="dk1"/>
                          </a:solidFill>
                          <a:latin typeface="Verdana"/>
                        </a:defRPr>
                      </a:lvl9pPr>
                    </a:lstStyle>
                    <a:p>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Больше</a:t>
                      </a:r>
                      <a:r>
                        <a:rPr lang="ru-RU" sz="1600" baseline="0" dirty="0" smtClean="0">
                          <a:latin typeface="Times New Roman" panose="02020603050405020304" pitchFamily="18" charset="0"/>
                          <a:cs typeface="Times New Roman" panose="02020603050405020304" pitchFamily="18" charset="0"/>
                        </a:rPr>
                        <a:t> занимаются познавательным развитием маленьких детей, уделяют внимание развитию эмоций</a:t>
                      </a:r>
                      <a:endParaRPr lang="ru-RU" sz="1600" dirty="0">
                        <a:latin typeface="Times New Roman" panose="02020603050405020304" pitchFamily="18" charset="0"/>
                        <a:cs typeface="Times New Roman" panose="02020603050405020304" pitchFamily="18" charset="0"/>
                      </a:endParaRPr>
                    </a:p>
                  </a:txBody>
                  <a:tcPr marL="91447" marR="9144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6985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050" y="296779"/>
            <a:ext cx="9549508" cy="930442"/>
          </a:xfrm>
        </p:spPr>
        <p:txBody>
          <a:bodyPr>
            <a:noAutofit/>
          </a:bodyPr>
          <a:lstStyle/>
          <a:p>
            <a:pPr lvl="0" defTabSz="914400" eaLnBrk="0" fontAlgn="base" hangingPunct="0">
              <a:lnSpc>
                <a:spcPct val="120000"/>
              </a:lnSpc>
              <a:spcAft>
                <a:spcPct val="0"/>
              </a:spcAft>
              <a:defRPr/>
            </a:pPr>
            <a:r>
              <a:rPr lang="ru-RU" sz="2800" dirty="0">
                <a:latin typeface="Times New Roman" panose="02020603050405020304" pitchFamily="18" charset="0"/>
                <a:ea typeface="+mn-ea"/>
                <a:cs typeface="Times New Roman" panose="02020603050405020304" pitchFamily="18" charset="0"/>
              </a:rPr>
              <a:t>3</a:t>
            </a:r>
            <a:r>
              <a:rPr lang="ru-RU" sz="2800" dirty="0" smtClean="0">
                <a:latin typeface="Times New Roman" panose="02020603050405020304" pitchFamily="18" charset="0"/>
                <a:ea typeface="+mn-ea"/>
                <a:cs typeface="Times New Roman" panose="02020603050405020304" pitchFamily="18" charset="0"/>
              </a:rPr>
              <a:t>. </a:t>
            </a:r>
            <a:r>
              <a:rPr lang="ru-RU" sz="2800" dirty="0">
                <a:latin typeface="Times New Roman" panose="02020603050405020304" pitchFamily="18" charset="0"/>
                <a:ea typeface="+mn-ea"/>
                <a:cs typeface="Times New Roman" panose="02020603050405020304" pitchFamily="18" charset="0"/>
              </a:rPr>
              <a:t>Различие стиля поведения по отношению к сыну </a:t>
            </a:r>
            <a:r>
              <a:rPr lang="ru-RU" sz="2800" dirty="0" smtClean="0">
                <a:latin typeface="Times New Roman" panose="02020603050405020304" pitchFamily="18" charset="0"/>
                <a:ea typeface="+mn-ea"/>
                <a:cs typeface="Times New Roman" panose="02020603050405020304" pitchFamily="18" charset="0"/>
              </a:rPr>
              <a:t>и дочери</a:t>
            </a:r>
            <a:r>
              <a:rPr lang="ru-RU" sz="2800" dirty="0">
                <a:latin typeface="Times New Roman" panose="02020603050405020304" pitchFamily="18" charset="0"/>
                <a:ea typeface="+mn-ea"/>
                <a:cs typeface="Times New Roman" panose="02020603050405020304" pitchFamily="18" charset="0"/>
              </a:rPr>
              <a:t>:</a:t>
            </a:r>
            <a:br>
              <a:rPr lang="ru-RU" sz="2800" dirty="0">
                <a:latin typeface="Times New Roman" panose="02020603050405020304" pitchFamily="18" charset="0"/>
                <a:ea typeface="+mn-ea"/>
                <a:cs typeface="Times New Roman" panose="02020603050405020304" pitchFamily="18" charset="0"/>
              </a:rPr>
            </a:br>
            <a:r>
              <a:rPr lang="ru-RU" sz="2800" dirty="0" smtClean="0">
                <a:latin typeface="Times New Roman" panose="02020603050405020304" pitchFamily="18" charset="0"/>
                <a:ea typeface="+mn-ea"/>
                <a:cs typeface="Times New Roman" panose="02020603050405020304" pitchFamily="18" charset="0"/>
              </a:rPr>
              <a:t/>
            </a:r>
            <a:br>
              <a:rPr lang="ru-RU" sz="2800" dirty="0" smtClean="0">
                <a:latin typeface="Times New Roman" panose="02020603050405020304" pitchFamily="18" charset="0"/>
                <a:ea typeface="+mn-ea"/>
                <a:cs typeface="Times New Roman" panose="02020603050405020304" pitchFamily="18" charset="0"/>
              </a:rPr>
            </a:br>
            <a:r>
              <a:rPr lang="ru-RU" sz="2000" b="1" i="1" dirty="0" smtClean="0">
                <a:solidFill>
                  <a:prstClr val="black"/>
                </a:solidFill>
                <a:latin typeface="Times New Roman" panose="02020603050405020304" pitchFamily="18" charset="0"/>
                <a:ea typeface="+mn-ea"/>
                <a:cs typeface="Times New Roman" panose="02020603050405020304" pitchFamily="18" charset="0"/>
              </a:rPr>
              <a:t>Отцы</a:t>
            </a:r>
            <a:r>
              <a:rPr lang="ru-RU" sz="2000" b="1" dirty="0" smtClean="0">
                <a:solidFill>
                  <a:prstClr val="black"/>
                </a:solidFill>
                <a:latin typeface="Times New Roman" panose="02020603050405020304" pitchFamily="18" charset="0"/>
                <a:ea typeface="+mn-ea"/>
                <a:cs typeface="Times New Roman" panose="02020603050405020304" pitchFamily="18" charset="0"/>
              </a:rPr>
              <a:t> </a:t>
            </a:r>
            <a:r>
              <a:rPr lang="ru-RU" sz="2000" dirty="0">
                <a:solidFill>
                  <a:prstClr val="black"/>
                </a:solidFill>
                <a:latin typeface="Times New Roman" panose="02020603050405020304" pitchFamily="18" charset="0"/>
                <a:ea typeface="+mn-ea"/>
                <a:cs typeface="Times New Roman" panose="02020603050405020304" pitchFamily="18" charset="0"/>
              </a:rPr>
              <a:t>по-разному ведут себя с сыновьями и </a:t>
            </a:r>
            <a:r>
              <a:rPr lang="ru-RU" sz="2000" dirty="0" err="1">
                <a:solidFill>
                  <a:prstClr val="black"/>
                </a:solidFill>
                <a:latin typeface="Times New Roman" panose="02020603050405020304" pitchFamily="18" charset="0"/>
                <a:ea typeface="+mn-ea"/>
                <a:cs typeface="Times New Roman" panose="02020603050405020304" pitchFamily="18" charset="0"/>
              </a:rPr>
              <a:t>дочерьми</a:t>
            </a:r>
            <a:r>
              <a:rPr lang="ru-RU" sz="2000" dirty="0">
                <a:solidFill>
                  <a:prstClr val="black"/>
                </a:solidFill>
                <a:latin typeface="Times New Roman" panose="02020603050405020304" pitchFamily="18" charset="0"/>
                <a:ea typeface="+mn-ea"/>
                <a:cs typeface="Times New Roman" panose="02020603050405020304" pitchFamily="18" charset="0"/>
              </a:rPr>
              <a:t>. Сына отец больше контролирует, более строг к нему, делает больше замечаний, больше обращает внимания на дисциплину. Его контакты с ним более грубые и «физические» </a:t>
            </a:r>
            <a:r>
              <a:rPr lang="ru-RU" sz="2000" dirty="0" smtClean="0">
                <a:solidFill>
                  <a:prstClr val="black"/>
                </a:solidFill>
                <a:latin typeface="Times New Roman" panose="02020603050405020304" pitchFamily="18" charset="0"/>
                <a:ea typeface="+mn-ea"/>
                <a:cs typeface="Times New Roman" panose="02020603050405020304" pitchFamily="18" charset="0"/>
              </a:rPr>
              <a:t>(активные подвижные игры, например шуточная борьба). Отцы </a:t>
            </a:r>
            <a:r>
              <a:rPr lang="ru-RU" sz="2000" dirty="0">
                <a:solidFill>
                  <a:prstClr val="black"/>
                </a:solidFill>
                <a:latin typeface="Times New Roman" panose="02020603050405020304" pitchFamily="18" charset="0"/>
                <a:ea typeface="+mn-ea"/>
                <a:cs typeface="Times New Roman" panose="02020603050405020304" pitchFamily="18" charset="0"/>
              </a:rPr>
              <a:t>демонстрируют резко отрицательную реакцию на проявления женственности у сыновей. Степень психологической близости с сыном возрастает по мере его взросления.</a:t>
            </a:r>
            <a:br>
              <a:rPr lang="ru-RU" sz="2000" dirty="0">
                <a:solidFill>
                  <a:prstClr val="black"/>
                </a:solidFill>
                <a:latin typeface="Times New Roman" panose="02020603050405020304" pitchFamily="18" charset="0"/>
                <a:ea typeface="+mn-ea"/>
                <a:cs typeface="Times New Roman" panose="02020603050405020304" pitchFamily="18" charset="0"/>
              </a:rPr>
            </a:br>
            <a:r>
              <a:rPr lang="ru-RU" sz="2000" dirty="0">
                <a:solidFill>
                  <a:prstClr val="black"/>
                </a:solidFill>
                <a:latin typeface="Times New Roman" panose="02020603050405020304" pitchFamily="18" charset="0"/>
                <a:ea typeface="+mn-ea"/>
                <a:cs typeface="Times New Roman" panose="02020603050405020304" pitchFamily="18" charset="0"/>
              </a:rPr>
              <a:t>С дочерью, напротив, стиль обращения более нежный и рыцарский: не прямые требования высказываются в более мягкой форме. Когда девочка становится старше, отец уменьшает степень психологической близости с ней.</a:t>
            </a:r>
            <a:br>
              <a:rPr lang="ru-RU" sz="2000" dirty="0">
                <a:solidFill>
                  <a:prstClr val="black"/>
                </a:solidFill>
                <a:latin typeface="Times New Roman" panose="02020603050405020304" pitchFamily="18" charset="0"/>
                <a:ea typeface="+mn-ea"/>
                <a:cs typeface="Times New Roman" panose="02020603050405020304" pitchFamily="18" charset="0"/>
              </a:rPr>
            </a:br>
            <a:r>
              <a:rPr lang="ru-RU" sz="2000" b="1" i="1" dirty="0">
                <a:solidFill>
                  <a:prstClr val="black"/>
                </a:solidFill>
                <a:latin typeface="Times New Roman" panose="02020603050405020304" pitchFamily="18" charset="0"/>
                <a:ea typeface="+mn-ea"/>
                <a:cs typeface="Times New Roman" panose="02020603050405020304" pitchFamily="18" charset="0"/>
              </a:rPr>
              <a:t>Матери</a:t>
            </a:r>
            <a:r>
              <a:rPr lang="ru-RU" sz="2000" dirty="0">
                <a:solidFill>
                  <a:prstClr val="black"/>
                </a:solidFill>
                <a:latin typeface="Times New Roman" panose="02020603050405020304" pitchFamily="18" charset="0"/>
                <a:ea typeface="+mn-ea"/>
                <a:cs typeface="Times New Roman" panose="02020603050405020304" pitchFamily="18" charset="0"/>
              </a:rPr>
              <a:t>, в отличие от отцов, примерно одинаково ведут себя с сыновьями и </a:t>
            </a:r>
            <a:r>
              <a:rPr lang="ru-RU" sz="2000" dirty="0" err="1">
                <a:solidFill>
                  <a:prstClr val="black"/>
                </a:solidFill>
                <a:latin typeface="Times New Roman" panose="02020603050405020304" pitchFamily="18" charset="0"/>
                <a:ea typeface="+mn-ea"/>
                <a:cs typeface="Times New Roman" panose="02020603050405020304" pitchFamily="18" charset="0"/>
              </a:rPr>
              <a:t>дочерьми</a:t>
            </a:r>
            <a:r>
              <a:rPr lang="ru-RU" sz="2000" dirty="0">
                <a:solidFill>
                  <a:prstClr val="black"/>
                </a:solidFill>
                <a:latin typeface="Times New Roman" panose="02020603050405020304" pitchFamily="18" charset="0"/>
                <a:ea typeface="+mn-ea"/>
                <a:cs typeface="Times New Roman" panose="02020603050405020304" pitchFamily="18" charset="0"/>
              </a:rPr>
              <a:t>: заботятся, воспитывают. По мере взросления дочери, отношения с ней превращаются в отношения равных. О взрослом сыне некоторые мамы продолжают заботиться как о маленьком, не позволяя сыну проявлять заботу о ней, что было бы более гендерно-типичным. </a:t>
            </a:r>
            <a:br>
              <a:rPr lang="ru-RU" sz="2000" dirty="0">
                <a:solidFill>
                  <a:prstClr val="black"/>
                </a:solidFill>
                <a:latin typeface="Times New Roman" panose="02020603050405020304" pitchFamily="18" charset="0"/>
                <a:ea typeface="+mn-ea"/>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08791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5189" y="2567226"/>
            <a:ext cx="8301790" cy="907941"/>
          </a:xfrm>
          <a:prstGeom prst="rect">
            <a:avLst/>
          </a:prstGeom>
        </p:spPr>
        <p:txBody>
          <a:bodyPr wrap="square">
            <a:spAutoFit/>
          </a:bodyPr>
          <a:lstStyle/>
          <a:p>
            <a:r>
              <a:rPr lang="ru-RU" sz="5300" dirty="0">
                <a:solidFill>
                  <a:srgbClr val="C00000"/>
                </a:solidFill>
                <a:ea typeface="+mj-ea"/>
                <a:cs typeface="+mj-cs"/>
              </a:rPr>
              <a:t>СПАСИБО </a:t>
            </a:r>
            <a:r>
              <a:rPr lang="ru-RU" sz="5300" dirty="0" smtClean="0">
                <a:solidFill>
                  <a:srgbClr val="C00000"/>
                </a:solidFill>
                <a:ea typeface="+mj-ea"/>
                <a:cs typeface="+mj-cs"/>
              </a:rPr>
              <a:t>ЗА ВНИМАНИЕ</a:t>
            </a:r>
            <a:r>
              <a:rPr lang="ru-RU" sz="5300" dirty="0">
                <a:solidFill>
                  <a:srgbClr val="C00000"/>
                </a:solidFill>
                <a:ea typeface="+mj-ea"/>
                <a:cs typeface="+mj-cs"/>
              </a:rPr>
              <a:t>!</a:t>
            </a:r>
            <a:endParaRPr lang="ru-RU" dirty="0">
              <a:solidFill>
                <a:srgbClr val="C00000"/>
              </a:solidFill>
            </a:endParaRPr>
          </a:p>
        </p:txBody>
      </p:sp>
    </p:spTree>
    <p:extLst>
      <p:ext uri="{BB962C8B-B14F-4D97-AF65-F5344CB8AC3E}">
        <p14:creationId xmlns="" xmlns:p14="http://schemas.microsoft.com/office/powerpoint/2010/main" val="2937733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274188" cy="791688"/>
          </a:xfrm>
        </p:spPr>
        <p:txBody>
          <a:bodyPr/>
          <a:lstStyle/>
          <a:p>
            <a:r>
              <a:rPr lang="ru-RU" dirty="0" smtClean="0">
                <a:solidFill>
                  <a:srgbClr val="C00000"/>
                </a:solidFill>
                <a:latin typeface="Times New Roman" panose="02020603050405020304" pitchFamily="18" charset="0"/>
                <a:cs typeface="Times New Roman" panose="02020603050405020304" pitchFamily="18" charset="0"/>
              </a:rPr>
              <a:t>Как правильно воспитать своего ребенка?</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38114" y="2383779"/>
            <a:ext cx="9229360" cy="954107"/>
          </a:xfrm>
          <a:prstGeom prst="rect">
            <a:avLst/>
          </a:prstGeom>
          <a:noFill/>
        </p:spPr>
        <p:txBody>
          <a:bodyPr wrap="square" rtlCol="0">
            <a:spAutoFit/>
          </a:bodyPr>
          <a:lstStyle/>
          <a:p>
            <a:pPr algn="r"/>
            <a:r>
              <a:rPr lang="ru-RU" sz="2800" dirty="0" smtClean="0">
                <a:latin typeface="Times New Roman" panose="02020603050405020304" pitchFamily="18" charset="0"/>
                <a:cs typeface="Times New Roman" panose="02020603050405020304" pitchFamily="18" charset="0"/>
              </a:rPr>
              <a:t>Добиваться послушания и самостоятельности</a:t>
            </a:r>
          </a:p>
          <a:p>
            <a:pPr algn="r"/>
            <a:r>
              <a:rPr lang="ru-RU" sz="2800" dirty="0" smtClean="0">
                <a:latin typeface="Times New Roman" panose="02020603050405020304" pitchFamily="18" charset="0"/>
                <a:cs typeface="Times New Roman" panose="02020603050405020304" pitchFamily="18" charset="0"/>
              </a:rPr>
              <a:t>ребенка?</a:t>
            </a:r>
            <a:endParaRPr lang="ru-RU"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04404" y="1569367"/>
            <a:ext cx="6752217" cy="523220"/>
          </a:xfrm>
          <a:prstGeom prst="rect">
            <a:avLst/>
          </a:prstGeom>
          <a:noFill/>
        </p:spPr>
        <p:txBody>
          <a:bodyPr wrap="square" rtlCol="0">
            <a:spAutoFit/>
          </a:bodyPr>
          <a:lstStyle/>
          <a:p>
            <a:pPr algn="r"/>
            <a:r>
              <a:rPr lang="ru-RU" sz="2800" dirty="0" smtClean="0">
                <a:latin typeface="Times New Roman" panose="02020603050405020304" pitchFamily="18" charset="0"/>
                <a:cs typeface="Times New Roman" panose="02020603050405020304" pitchFamily="18" charset="0"/>
              </a:rPr>
              <a:t>Использовать наказание и  поощрение?</a:t>
            </a:r>
            <a:endParaRPr lang="ru-RU" sz="28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6978" y="3523567"/>
            <a:ext cx="4997450" cy="3334433"/>
          </a:xfrm>
          <a:prstGeom prst="rect">
            <a:avLst/>
          </a:prstGeom>
        </p:spPr>
      </p:pic>
      <p:sp>
        <p:nvSpPr>
          <p:cNvPr id="7" name="TextBox 6"/>
          <p:cNvSpPr txBox="1"/>
          <p:nvPr/>
        </p:nvSpPr>
        <p:spPr>
          <a:xfrm>
            <a:off x="5973288" y="3752188"/>
            <a:ext cx="5807035" cy="954107"/>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Учиться понимать и принимать ребенка?</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25312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678767" y="256174"/>
            <a:ext cx="10378253" cy="742447"/>
          </a:xfrm>
        </p:spPr>
        <p:txBody>
          <a:bodyPr>
            <a:normAutofit fontScale="90000"/>
          </a:bodyPr>
          <a:lstStyle/>
          <a:p>
            <a:pPr algn="ctr"/>
            <a:r>
              <a:rPr lang="ru-RU" sz="4000" dirty="0" smtClean="0">
                <a:solidFill>
                  <a:schemeClr val="accent5"/>
                </a:solidFill>
                <a:latin typeface="Times New Roman" panose="02020603050405020304" pitchFamily="18" charset="0"/>
                <a:cs typeface="Times New Roman" panose="02020603050405020304" pitchFamily="18" charset="0"/>
              </a:rPr>
              <a:t>Основные стили неправильного воспитания детей</a:t>
            </a:r>
            <a:r>
              <a:rPr lang="ru-RU" sz="3200" dirty="0" smtClean="0">
                <a:solidFill>
                  <a:schemeClr val="accent5"/>
                </a:solidFill>
                <a:latin typeface="Times New Roman" panose="02020603050405020304" pitchFamily="18" charset="0"/>
                <a:cs typeface="Times New Roman" panose="02020603050405020304" pitchFamily="18" charset="0"/>
              </a:rPr>
              <a:t>.</a:t>
            </a:r>
            <a:endParaRPr lang="ru-RU" sz="3200" dirty="0">
              <a:solidFill>
                <a:schemeClr val="accent5"/>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72764" y="851629"/>
            <a:ext cx="2756524" cy="584775"/>
          </a:xfrm>
          <a:prstGeom prst="rect">
            <a:avLst/>
          </a:prstGeom>
          <a:noFill/>
        </p:spPr>
        <p:txBody>
          <a:bodyPr wrap="none" rtlCol="0">
            <a:spAutoFit/>
          </a:bodyPr>
          <a:lstStyle/>
          <a:p>
            <a:r>
              <a:rPr lang="ru-RU" sz="3200" u="sng" dirty="0" smtClean="0">
                <a:latin typeface="Times New Roman" panose="02020603050405020304" pitchFamily="18" charset="0"/>
                <a:cs typeface="Times New Roman" panose="02020603050405020304" pitchFamily="18" charset="0"/>
              </a:rPr>
              <a:t>Авторитарный</a:t>
            </a:r>
            <a:endParaRPr lang="ru-RU" sz="3600"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67827" y="3114224"/>
            <a:ext cx="5913222" cy="584775"/>
          </a:xfrm>
          <a:prstGeom prst="rect">
            <a:avLst/>
          </a:prstGeom>
          <a:noFill/>
        </p:spPr>
        <p:txBody>
          <a:bodyPr wrap="none" rtlCol="0">
            <a:spAutoFit/>
          </a:bodyPr>
          <a:lstStyle/>
          <a:p>
            <a:r>
              <a:rPr lang="ru-RU" sz="3200" u="sng" dirty="0" smtClean="0">
                <a:latin typeface="Times New Roman" panose="02020603050405020304" pitchFamily="18" charset="0"/>
                <a:cs typeface="Times New Roman" panose="02020603050405020304" pitchFamily="18" charset="0"/>
              </a:rPr>
              <a:t>Попустительский, равнодушный</a:t>
            </a:r>
            <a:endParaRPr lang="ru-RU" sz="3200" u="sng"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588168" y="1497960"/>
            <a:ext cx="8657737" cy="830997"/>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Строгая власть над детьми</a:t>
            </a:r>
          </a:p>
          <a:p>
            <a:r>
              <a:rPr lang="ru-RU" sz="2400" dirty="0" smtClean="0">
                <a:latin typeface="Times New Roman" panose="02020603050405020304" pitchFamily="18" charset="0"/>
                <a:cs typeface="Times New Roman" panose="02020603050405020304" pitchFamily="18" charset="0"/>
              </a:rPr>
              <a:t>Угрозы, принуждения, физическое и словесное наказание</a:t>
            </a:r>
            <a:endParaRPr lang="ru-RU"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88168" y="2323787"/>
            <a:ext cx="8873836" cy="646331"/>
          </a:xfrm>
          <a:prstGeom prst="rect">
            <a:avLst/>
          </a:prstGeom>
          <a:noFill/>
        </p:spPr>
        <p:txBody>
          <a:bodyPr wrap="square" rtlCol="0">
            <a:spAutoFit/>
          </a:bodyPr>
          <a:lstStyle/>
          <a:p>
            <a:r>
              <a:rPr lang="ru-RU" dirty="0" smtClean="0">
                <a:solidFill>
                  <a:schemeClr val="accent1"/>
                </a:solidFill>
              </a:rPr>
              <a:t>-</a:t>
            </a:r>
            <a:r>
              <a:rPr lang="ru-RU" dirty="0" smtClean="0"/>
              <a:t> </a:t>
            </a:r>
            <a:r>
              <a:rPr lang="ru-RU" dirty="0" smtClean="0">
                <a:solidFill>
                  <a:schemeClr val="accent2"/>
                </a:solidFill>
                <a:latin typeface="Times New Roman" panose="02020603050405020304" pitchFamily="18" charset="0"/>
                <a:cs typeface="Times New Roman" panose="02020603050405020304" pitchFamily="18" charset="0"/>
              </a:rPr>
              <a:t>У ребёнка формируется чувство страха , наблюдается мрачность, недоверчивость, пассивность</a:t>
            </a:r>
            <a:r>
              <a:rPr lang="ru-RU" dirty="0" smtClean="0">
                <a:solidFill>
                  <a:schemeClr val="accent1"/>
                </a:solidFill>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50100" y="3928674"/>
            <a:ext cx="8657736" cy="120032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Эмоционально-безразличное отношение к ребенку</a:t>
            </a:r>
          </a:p>
          <a:p>
            <a:r>
              <a:rPr lang="ru-RU" sz="2400" dirty="0" smtClean="0">
                <a:latin typeface="Times New Roman" panose="02020603050405020304" pitchFamily="18" charset="0"/>
                <a:cs typeface="Times New Roman" panose="02020603050405020304" pitchFamily="18" charset="0"/>
              </a:rPr>
              <a:t>Отсутствие внимания, отстранение от воспитания</a:t>
            </a:r>
          </a:p>
          <a:p>
            <a:r>
              <a:rPr lang="ru-RU" sz="2400" dirty="0" smtClean="0">
                <a:latin typeface="Times New Roman" panose="02020603050405020304" pitchFamily="18" charset="0"/>
                <a:cs typeface="Times New Roman" panose="02020603050405020304" pitchFamily="18" charset="0"/>
              </a:rPr>
              <a:t>Иногда жесткий контроль с постоянными претензиями</a:t>
            </a:r>
            <a:endParaRPr lang="ru-RU"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566448" y="5129003"/>
            <a:ext cx="7787590" cy="646331"/>
          </a:xfrm>
          <a:prstGeom prst="rect">
            <a:avLst/>
          </a:prstGeom>
          <a:noFill/>
        </p:spPr>
        <p:txBody>
          <a:bodyPr wrap="square" rtlCol="0">
            <a:spAutoFit/>
          </a:bodyPr>
          <a:lstStyle/>
          <a:p>
            <a:r>
              <a:rPr lang="ru-RU" dirty="0" smtClean="0">
                <a:solidFill>
                  <a:schemeClr val="accent2"/>
                </a:solidFill>
              </a:rPr>
              <a:t>-</a:t>
            </a:r>
            <a:r>
              <a:rPr lang="ru-RU" dirty="0" smtClean="0">
                <a:solidFill>
                  <a:schemeClr val="accent2"/>
                </a:solidFill>
                <a:latin typeface="Times New Roman" panose="02020603050405020304" pitchFamily="18" charset="0"/>
                <a:cs typeface="Times New Roman" panose="02020603050405020304" pitchFamily="18" charset="0"/>
              </a:rPr>
              <a:t>Ранняя свобода у ребенка, сильное чувство протеста и непринятие родителя</a:t>
            </a:r>
          </a:p>
          <a:p>
            <a:r>
              <a:rPr lang="ru-RU" dirty="0" smtClean="0">
                <a:solidFill>
                  <a:schemeClr val="accent2"/>
                </a:solidFill>
                <a:latin typeface="Times New Roman" panose="02020603050405020304" pitchFamily="18" charset="0"/>
                <a:cs typeface="Times New Roman" panose="02020603050405020304" pitchFamily="18" charset="0"/>
              </a:rPr>
              <a:t>- Уход ребенка в себя, замкнутость…</a:t>
            </a:r>
            <a:endParaRPr lang="ru-RU" dirty="0">
              <a:solidFill>
                <a:schemeClr val="accent2"/>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205789" y="5129003"/>
            <a:ext cx="6096000" cy="646331"/>
          </a:xfrm>
          <a:prstGeom prst="rect">
            <a:avLst/>
          </a:prstGeom>
        </p:spPr>
        <p:txBody>
          <a:bodyPr>
            <a:spAutoFit/>
          </a:bodyPr>
          <a:lstStyle/>
          <a:p>
            <a:pPr lvl="0"/>
            <a:endParaRPr lang="ru-RU" sz="3600" u="sng" dirty="0">
              <a:solidFill>
                <a:prstClr val="black"/>
              </a:solidFill>
            </a:endParaRPr>
          </a:p>
        </p:txBody>
      </p:sp>
    </p:spTree>
    <p:extLst>
      <p:ext uri="{BB962C8B-B14F-4D97-AF65-F5344CB8AC3E}">
        <p14:creationId xmlns="" xmlns:p14="http://schemas.microsoft.com/office/powerpoint/2010/main" val="1061634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2439356" y="426063"/>
            <a:ext cx="5692136" cy="584775"/>
          </a:xfrm>
          <a:prstGeom prst="rect">
            <a:avLst/>
          </a:prstGeom>
          <a:noFill/>
        </p:spPr>
        <p:txBody>
          <a:bodyPr wrap="none" rtlCol="0">
            <a:spAutoFit/>
          </a:bodyPr>
          <a:lstStyle/>
          <a:p>
            <a:r>
              <a:rPr lang="ru-RU" sz="3200" u="sng" dirty="0" smtClean="0">
                <a:solidFill>
                  <a:schemeClr val="tx1"/>
                </a:solidFill>
                <a:latin typeface="Times New Roman" panose="02020603050405020304" pitchFamily="18" charset="0"/>
                <a:cs typeface="Times New Roman" panose="02020603050405020304" pitchFamily="18" charset="0"/>
              </a:rPr>
              <a:t>Чрезмерная опека (</a:t>
            </a:r>
            <a:r>
              <a:rPr lang="ru-RU" sz="3200" u="sng" dirty="0" err="1" smtClean="0">
                <a:solidFill>
                  <a:schemeClr val="tx1"/>
                </a:solidFill>
                <a:latin typeface="Times New Roman" panose="02020603050405020304" pitchFamily="18" charset="0"/>
                <a:cs typeface="Times New Roman" panose="02020603050405020304" pitchFamily="18" charset="0"/>
              </a:rPr>
              <a:t>гиперопека</a:t>
            </a:r>
            <a:r>
              <a:rPr lang="ru-RU" sz="3200" u="sng" dirty="0" smtClean="0">
                <a:solidFill>
                  <a:schemeClr val="tx1"/>
                </a:solidFill>
              </a:rPr>
              <a:t>)</a:t>
            </a:r>
            <a:endParaRPr lang="ru-RU" sz="3200" u="sng" dirty="0">
              <a:solidFill>
                <a:schemeClr val="tx1"/>
              </a:solidFill>
            </a:endParaRPr>
          </a:p>
        </p:txBody>
      </p:sp>
      <p:sp>
        <p:nvSpPr>
          <p:cNvPr id="2" name="TextBox 1"/>
          <p:cNvSpPr txBox="1"/>
          <p:nvPr/>
        </p:nvSpPr>
        <p:spPr>
          <a:xfrm>
            <a:off x="3385943" y="3171029"/>
            <a:ext cx="5431634" cy="584775"/>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Ребенок-кумир в семье</a:t>
            </a:r>
            <a:endParaRPr lang="ru-RU"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94410" y="1180678"/>
            <a:ext cx="9309793" cy="1200329"/>
          </a:xfrm>
          <a:prstGeom prst="rect">
            <a:avLst/>
          </a:prstGeom>
          <a:noFill/>
        </p:spPr>
        <p:txBody>
          <a:bodyPr wrap="none" rtlCol="0">
            <a:spAutoFit/>
          </a:bodyPr>
          <a:lstStyle/>
          <a:p>
            <a:r>
              <a:rPr lang="ru-RU" sz="2400" dirty="0" smtClean="0">
                <a:latin typeface="Times New Roman" panose="02020603050405020304" pitchFamily="18" charset="0"/>
                <a:cs typeface="Times New Roman" panose="02020603050405020304" pitchFamily="18" charset="0"/>
              </a:rPr>
              <a:t>Родители постоянно беспокоятся о здоровье и благополучии ребенка;</a:t>
            </a:r>
          </a:p>
          <a:p>
            <a:r>
              <a:rPr lang="ru-RU" sz="2400" dirty="0" smtClean="0">
                <a:latin typeface="Times New Roman" panose="02020603050405020304" pitchFamily="18" charset="0"/>
                <a:cs typeface="Times New Roman" panose="02020603050405020304" pitchFamily="18" charset="0"/>
              </a:rPr>
              <a:t>Родители «отказываются от многого в своей жизни»;</a:t>
            </a:r>
          </a:p>
          <a:p>
            <a:r>
              <a:rPr lang="ru-RU" sz="2400" dirty="0" smtClean="0">
                <a:latin typeface="Times New Roman" panose="02020603050405020304" pitchFamily="18" charset="0"/>
                <a:cs typeface="Times New Roman" panose="02020603050405020304" pitchFamily="18" charset="0"/>
              </a:rPr>
              <a:t>Подавляется инициативность в семье.</a:t>
            </a:r>
            <a:endParaRPr lang="ru-RU"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377166" y="2381007"/>
            <a:ext cx="7361952" cy="707886"/>
          </a:xfrm>
          <a:prstGeom prst="rect">
            <a:avLst/>
          </a:prstGeom>
          <a:noFill/>
        </p:spPr>
        <p:txBody>
          <a:bodyPr wrap="none" rtlCol="0">
            <a:spAutoFit/>
          </a:bodyPr>
          <a:lstStyle/>
          <a:p>
            <a:r>
              <a:rPr lang="ru-RU" sz="2000" dirty="0" smtClean="0">
                <a:solidFill>
                  <a:schemeClr val="accent2"/>
                </a:solidFill>
                <a:latin typeface="Times New Roman" panose="02020603050405020304" pitchFamily="18" charset="0"/>
                <a:cs typeface="Times New Roman" panose="02020603050405020304" pitchFamily="18" charset="0"/>
              </a:rPr>
              <a:t>Инфантильность, неуверенность в себе, страх перед трудностями</a:t>
            </a:r>
          </a:p>
          <a:p>
            <a:r>
              <a:rPr lang="ru-RU" sz="2000" dirty="0" smtClean="0">
                <a:solidFill>
                  <a:schemeClr val="accent2"/>
                </a:solidFill>
                <a:latin typeface="Times New Roman" panose="02020603050405020304" pitchFamily="18" charset="0"/>
                <a:cs typeface="Times New Roman" panose="02020603050405020304" pitchFamily="18" charset="0"/>
              </a:rPr>
              <a:t>Чувство вины перед родителям…</a:t>
            </a:r>
            <a:endParaRPr lang="ru-RU"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322703" y="3851661"/>
            <a:ext cx="9953879" cy="830997"/>
          </a:xfrm>
          <a:prstGeom prst="rect">
            <a:avLst/>
          </a:prstGeom>
          <a:noFill/>
        </p:spPr>
        <p:txBody>
          <a:bodyPr wrap="none" rtlCol="0">
            <a:spAutoFit/>
          </a:bodyPr>
          <a:lstStyle/>
          <a:p>
            <a:r>
              <a:rPr lang="ru-RU" sz="2400" dirty="0" smtClean="0">
                <a:latin typeface="Times New Roman" panose="02020603050405020304" pitchFamily="18" charset="0"/>
                <a:cs typeface="Times New Roman" panose="02020603050405020304" pitchFamily="18" charset="0"/>
              </a:rPr>
              <a:t>Воспитание гения, вундеркинда.</a:t>
            </a:r>
          </a:p>
          <a:p>
            <a:r>
              <a:rPr lang="ru-RU" sz="2400" dirty="0" smtClean="0">
                <a:latin typeface="Times New Roman" panose="02020603050405020304" pitchFamily="18" charset="0"/>
                <a:cs typeface="Times New Roman" panose="02020603050405020304" pitchFamily="18" charset="0"/>
              </a:rPr>
              <a:t>Потребности других подавляются, при этом ограничений для ребенка нет </a:t>
            </a:r>
            <a:endParaRPr lang="ru-RU" sz="2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431699" y="5010138"/>
            <a:ext cx="6346930" cy="1200329"/>
          </a:xfrm>
          <a:prstGeom prst="rect">
            <a:avLst/>
          </a:prstGeom>
          <a:noFill/>
        </p:spPr>
        <p:txBody>
          <a:bodyPr wrap="none" rtlCol="0">
            <a:spAutoFit/>
          </a:bodyPr>
          <a:lstStyle/>
          <a:p>
            <a:r>
              <a:rPr lang="ru-RU" dirty="0" smtClean="0">
                <a:solidFill>
                  <a:schemeClr val="accent2"/>
                </a:solidFill>
                <a:latin typeface="Times New Roman" panose="02020603050405020304" pitchFamily="18" charset="0"/>
                <a:cs typeface="Times New Roman" panose="02020603050405020304" pitchFamily="18" charset="0"/>
              </a:rPr>
              <a:t>Дети вырастают эгоистами, на запреты отвечающие агрессией</a:t>
            </a:r>
          </a:p>
          <a:p>
            <a:r>
              <a:rPr lang="ru-RU" dirty="0" smtClean="0">
                <a:solidFill>
                  <a:schemeClr val="accent2"/>
                </a:solidFill>
                <a:latin typeface="Times New Roman" panose="02020603050405020304" pitchFamily="18" charset="0"/>
                <a:cs typeface="Times New Roman" panose="02020603050405020304" pitchFamily="18" charset="0"/>
              </a:rPr>
              <a:t>Формируется склонность к </a:t>
            </a:r>
            <a:r>
              <a:rPr lang="ru-RU" dirty="0" err="1" smtClean="0">
                <a:solidFill>
                  <a:schemeClr val="accent2"/>
                </a:solidFill>
                <a:latin typeface="Times New Roman" panose="02020603050405020304" pitchFamily="18" charset="0"/>
                <a:cs typeface="Times New Roman" panose="02020603050405020304" pitchFamily="18" charset="0"/>
              </a:rPr>
              <a:t>истероидности</a:t>
            </a:r>
            <a:endParaRPr lang="ru-RU" dirty="0" smtClean="0">
              <a:solidFill>
                <a:schemeClr val="accent2"/>
              </a:solidFill>
              <a:latin typeface="Times New Roman" panose="02020603050405020304" pitchFamily="18" charset="0"/>
              <a:cs typeface="Times New Roman" panose="02020603050405020304" pitchFamily="18" charset="0"/>
            </a:endParaRPr>
          </a:p>
          <a:p>
            <a:r>
              <a:rPr lang="ru-RU" dirty="0" smtClean="0">
                <a:solidFill>
                  <a:schemeClr val="accent2"/>
                </a:solidFill>
                <a:latin typeface="Times New Roman" panose="02020603050405020304" pitchFamily="18" charset="0"/>
                <a:cs typeface="Times New Roman" panose="02020603050405020304" pitchFamily="18" charset="0"/>
              </a:rPr>
              <a:t>Неумение общаться со сверстниками</a:t>
            </a:r>
          </a:p>
          <a:p>
            <a:endParaRPr lang="ru-RU" dirty="0"/>
          </a:p>
        </p:txBody>
      </p:sp>
    </p:spTree>
    <p:extLst>
      <p:ext uri="{BB962C8B-B14F-4D97-AF65-F5344CB8AC3E}">
        <p14:creationId xmlns="" xmlns:p14="http://schemas.microsoft.com/office/powerpoint/2010/main" val="4240410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38241" y="542472"/>
            <a:ext cx="4327803" cy="653716"/>
          </a:xfrm>
        </p:spPr>
        <p:txBody>
          <a:bodyPr>
            <a:normAutofit/>
          </a:bodyPr>
          <a:lstStyle/>
          <a:p>
            <a:r>
              <a:rPr lang="ru-RU" sz="3200" u="sng" dirty="0" err="1" smtClean="0">
                <a:solidFill>
                  <a:prstClr val="black"/>
                </a:solidFill>
                <a:latin typeface="Times New Roman" panose="02020603050405020304" pitchFamily="18" charset="0"/>
                <a:cs typeface="Times New Roman" panose="02020603050405020304" pitchFamily="18" charset="0"/>
              </a:rPr>
              <a:t>Гипоопека</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67063" y="1196188"/>
            <a:ext cx="9998242" cy="830997"/>
          </a:xfrm>
          <a:prstGeom prst="rect">
            <a:avLst/>
          </a:prstGeom>
        </p:spPr>
        <p:txBody>
          <a:bodyPr wrap="square">
            <a:spAutoFit/>
          </a:bodyPr>
          <a:lstStyle/>
          <a:p>
            <a:pPr lvl="0"/>
            <a:r>
              <a:rPr lang="ru-RU" sz="2400" dirty="0" smtClean="0">
                <a:solidFill>
                  <a:prstClr val="black"/>
                </a:solidFill>
                <a:latin typeface="Times New Roman" panose="02020603050405020304" pitchFamily="18" charset="0"/>
                <a:cs typeface="Times New Roman" panose="02020603050405020304" pitchFamily="18" charset="0"/>
              </a:rPr>
              <a:t>Воспитание ребёнка пускается на самотёк, ребёнок предоставлен самому себе, лишён необходимых ему внимания и заботы.</a:t>
            </a:r>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67062" y="2057962"/>
            <a:ext cx="10672012" cy="646331"/>
          </a:xfrm>
          <a:prstGeom prst="rect">
            <a:avLst/>
          </a:prstGeom>
        </p:spPr>
        <p:txBody>
          <a:bodyPr wrap="square">
            <a:spAutoFit/>
          </a:bodyPr>
          <a:lstStyle/>
          <a:p>
            <a:pPr lvl="0"/>
            <a:r>
              <a:rPr lang="ru-RU" dirty="0">
                <a:solidFill>
                  <a:schemeClr val="accent2"/>
                </a:solidFill>
                <a:latin typeface="Times New Roman" panose="02020603050405020304" pitchFamily="18" charset="0"/>
                <a:cs typeface="Times New Roman" panose="02020603050405020304" pitchFamily="18" charset="0"/>
              </a:rPr>
              <a:t>ведет к тому, что </a:t>
            </a:r>
            <a:r>
              <a:rPr lang="ru-RU" dirty="0" smtClean="0">
                <a:solidFill>
                  <a:schemeClr val="accent2"/>
                </a:solidFill>
                <a:latin typeface="Times New Roman" panose="02020603050405020304" pitchFamily="18" charset="0"/>
                <a:cs typeface="Times New Roman" panose="02020603050405020304" pitchFamily="18" charset="0"/>
              </a:rPr>
              <a:t>ребёнок </a:t>
            </a:r>
            <a:r>
              <a:rPr lang="ru-RU" dirty="0">
                <a:solidFill>
                  <a:schemeClr val="accent2"/>
                </a:solidFill>
                <a:latin typeface="Times New Roman" panose="02020603050405020304" pitchFamily="18" charset="0"/>
                <a:cs typeface="Times New Roman" panose="02020603050405020304" pitchFamily="18" charset="0"/>
              </a:rPr>
              <a:t>начинает страдать от развития различных комплексов, </a:t>
            </a:r>
            <a:endParaRPr lang="ru-RU" dirty="0" smtClean="0">
              <a:solidFill>
                <a:schemeClr val="accent2"/>
              </a:solidFill>
              <a:latin typeface="Times New Roman" panose="02020603050405020304" pitchFamily="18" charset="0"/>
              <a:cs typeface="Times New Roman" panose="02020603050405020304" pitchFamily="18" charset="0"/>
            </a:endParaRPr>
          </a:p>
          <a:p>
            <a:pPr lvl="0"/>
            <a:r>
              <a:rPr lang="ru-RU" dirty="0" smtClean="0">
                <a:solidFill>
                  <a:schemeClr val="accent2"/>
                </a:solidFill>
                <a:latin typeface="Times New Roman" panose="02020603050405020304" pitchFamily="18" charset="0"/>
                <a:cs typeface="Times New Roman" panose="02020603050405020304" pitchFamily="18" charset="0"/>
              </a:rPr>
              <a:t>повышенной </a:t>
            </a:r>
            <a:r>
              <a:rPr lang="ru-RU" dirty="0">
                <a:solidFill>
                  <a:schemeClr val="accent2"/>
                </a:solidFill>
                <a:latin typeface="Times New Roman" panose="02020603050405020304" pitchFamily="18" charset="0"/>
                <a:cs typeface="Times New Roman" panose="02020603050405020304" pitchFamily="18" charset="0"/>
              </a:rPr>
              <a:t>тревожности и обидчивости.</a:t>
            </a:r>
          </a:p>
        </p:txBody>
      </p:sp>
      <p:sp>
        <p:nvSpPr>
          <p:cNvPr id="5" name="Прямоугольник 4"/>
          <p:cNvSpPr/>
          <p:nvPr/>
        </p:nvSpPr>
        <p:spPr>
          <a:xfrm>
            <a:off x="3078918" y="2992470"/>
            <a:ext cx="3768019" cy="584775"/>
          </a:xfrm>
          <a:prstGeom prst="rect">
            <a:avLst/>
          </a:prstGeom>
        </p:spPr>
        <p:txBody>
          <a:bodyPr wrap="none">
            <a:spAutoFit/>
          </a:bodyPr>
          <a:lstStyle/>
          <a:p>
            <a:pPr lvl="0"/>
            <a:r>
              <a:rPr lang="ru-RU" sz="3200" dirty="0" smtClean="0">
                <a:solidFill>
                  <a:prstClr val="black"/>
                </a:solidFill>
                <a:latin typeface="Times New Roman" panose="02020603050405020304" pitchFamily="18" charset="0"/>
                <a:cs typeface="Times New Roman" panose="02020603050405020304" pitchFamily="18" charset="0"/>
              </a:rPr>
              <a:t>«Ежовые рукавицы»</a:t>
            </a:r>
            <a:endParaRPr lang="ru-RU" sz="3200" dirty="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67062" y="3638801"/>
            <a:ext cx="10467474" cy="830997"/>
          </a:xfrm>
          <a:prstGeom prst="rect">
            <a:avLst/>
          </a:prstGeom>
        </p:spPr>
        <p:txBody>
          <a:bodyPr wrap="square">
            <a:spAutoFit/>
          </a:bodyPr>
          <a:lstStyle/>
          <a:p>
            <a:pPr lvl="0"/>
            <a:r>
              <a:rPr lang="ru-RU" sz="2400" dirty="0" smtClean="0">
                <a:solidFill>
                  <a:prstClr val="black"/>
                </a:solidFill>
                <a:latin typeface="Times New Roman" panose="02020603050405020304" pitchFamily="18" charset="0"/>
                <a:cs typeface="Times New Roman" panose="02020603050405020304" pitchFamily="18" charset="0"/>
              </a:rPr>
              <a:t>Ребёнку диктуют, приказывают, на нём срываются и разряжаются;</a:t>
            </a:r>
          </a:p>
          <a:p>
            <a:pPr lvl="0"/>
            <a:r>
              <a:rPr lang="ru-RU" sz="2400" dirty="0" smtClean="0">
                <a:solidFill>
                  <a:prstClr val="black"/>
                </a:solidFill>
                <a:latin typeface="Times New Roman" panose="02020603050405020304" pitchFamily="18" charset="0"/>
                <a:cs typeface="Times New Roman" panose="02020603050405020304" pitchFamily="18" charset="0"/>
              </a:rPr>
              <a:t>Внушают лишь подчинение; ребёнок не знает ласки и тепла… </a:t>
            </a:r>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167062" y="4860162"/>
            <a:ext cx="6698982" cy="646331"/>
          </a:xfrm>
          <a:prstGeom prst="rect">
            <a:avLst/>
          </a:prstGeom>
        </p:spPr>
        <p:txBody>
          <a:bodyPr wrap="square">
            <a:spAutoFit/>
          </a:bodyPr>
          <a:lstStyle/>
          <a:p>
            <a:pPr lvl="0"/>
            <a:r>
              <a:rPr lang="ru-RU" dirty="0" smtClean="0">
                <a:solidFill>
                  <a:srgbClr val="54A021"/>
                </a:solidFill>
                <a:latin typeface="Times New Roman" panose="02020603050405020304" pitchFamily="18" charset="0"/>
                <a:cs typeface="Times New Roman" panose="02020603050405020304" pitchFamily="18" charset="0"/>
              </a:rPr>
              <a:t>Дети вырастают эмоционально неотзывчивыми, суровыми к близким с часто бурными реакциями протеста.</a:t>
            </a:r>
            <a:endParaRPr lang="ru-RU" dirty="0">
              <a:solidFill>
                <a:srgbClr val="54A02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97170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935898" cy="1320800"/>
          </a:xfrm>
        </p:spPr>
        <p:txBody>
          <a:bodyPr>
            <a:normAutofit fontScale="90000"/>
          </a:bodyPr>
          <a:lstStyle/>
          <a:p>
            <a:pPr lvl="0" defTabSz="914400" fontAlgn="base">
              <a:lnSpc>
                <a:spcPct val="120000"/>
              </a:lnSpc>
              <a:spcAft>
                <a:spcPct val="0"/>
              </a:spcAft>
              <a:defRPr/>
            </a:pPr>
            <a:r>
              <a:rPr lang="ru-RU" sz="4000" dirty="0" smtClean="0">
                <a:solidFill>
                  <a:srgbClr val="C00000"/>
                </a:solidFill>
                <a:latin typeface="Times New Roman" panose="02020603050405020304" pitchFamily="18" charset="0"/>
                <a:cs typeface="Times New Roman" panose="02020603050405020304" pitchFamily="18" charset="0"/>
              </a:rPr>
              <a:t>Особенности воспитания в </a:t>
            </a:r>
            <a:br>
              <a:rPr lang="ru-RU" sz="4000" dirty="0" smtClean="0">
                <a:solidFill>
                  <a:srgbClr val="C00000"/>
                </a:solidFill>
                <a:latin typeface="Times New Roman" panose="02020603050405020304" pitchFamily="18" charset="0"/>
                <a:cs typeface="Times New Roman" panose="02020603050405020304" pitchFamily="18" charset="0"/>
              </a:rPr>
            </a:br>
            <a:r>
              <a:rPr lang="ru-RU" sz="4000" dirty="0" smtClean="0">
                <a:solidFill>
                  <a:srgbClr val="C00000"/>
                </a:solidFill>
                <a:latin typeface="Times New Roman" panose="02020603050405020304" pitchFamily="18" charset="0"/>
                <a:cs typeface="Times New Roman" panose="02020603050405020304" pitchFamily="18" charset="0"/>
              </a:rPr>
              <a:t>многодетной семье.</a:t>
            </a:r>
            <a:br>
              <a:rPr lang="ru-RU" sz="4000" dirty="0" smtClean="0">
                <a:solidFill>
                  <a:srgbClr val="C00000"/>
                </a:solidFill>
                <a:latin typeface="Times New Roman" panose="02020603050405020304" pitchFamily="18" charset="0"/>
                <a:cs typeface="Times New Roman" panose="02020603050405020304" pitchFamily="18" charset="0"/>
              </a:rPr>
            </a:br>
            <a:r>
              <a:rPr lang="ru-RU" sz="4000" dirty="0" smtClean="0">
                <a:solidFill>
                  <a:schemeClr val="tx1"/>
                </a:solidFill>
                <a:latin typeface="Times New Roman" panose="02020603050405020304" pitchFamily="18" charset="0"/>
                <a:cs typeface="Times New Roman" panose="02020603050405020304" pitchFamily="18" charset="0"/>
              </a:rPr>
              <a:t>-</a:t>
            </a:r>
            <a:r>
              <a:rPr lang="ru-RU" sz="2200" dirty="0" smtClean="0">
                <a:solidFill>
                  <a:schemeClr val="tx1"/>
                </a:solidFill>
                <a:latin typeface="Times New Roman" panose="02020603050405020304" pitchFamily="18" charset="0"/>
                <a:ea typeface="+mn-ea"/>
                <a:cs typeface="Times New Roman" panose="02020603050405020304" pitchFamily="18" charset="0"/>
              </a:rPr>
              <a:t>Разумные потребности, умение считаться с нуждами других;</a:t>
            </a:r>
            <a:br>
              <a:rPr lang="ru-RU" sz="2200" dirty="0" smtClean="0">
                <a:solidFill>
                  <a:schemeClr val="tx1"/>
                </a:solidFill>
                <a:latin typeface="Times New Roman" panose="02020603050405020304" pitchFamily="18" charset="0"/>
                <a:ea typeface="+mn-ea"/>
                <a:cs typeface="Times New Roman" panose="02020603050405020304" pitchFamily="18" charset="0"/>
              </a:rPr>
            </a:br>
            <a:r>
              <a:rPr lang="ru-RU" sz="3200" dirty="0">
                <a:solidFill>
                  <a:prstClr val="black"/>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ea typeface="+mn-ea"/>
                <a:cs typeface="Times New Roman" panose="02020603050405020304" pitchFamily="18" charset="0"/>
              </a:rPr>
              <a:t>Ни у кого из детей нет привилегированного положения (нет </a:t>
            </a:r>
            <a:r>
              <a:rPr lang="ru-RU" sz="3200" dirty="0">
                <a:solidFill>
                  <a:prstClr val="black"/>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ea typeface="+mn-ea"/>
                <a:cs typeface="Times New Roman" panose="02020603050405020304" pitchFamily="18" charset="0"/>
              </a:rPr>
              <a:t>эгоизма, асоциальных черт);</a:t>
            </a:r>
            <a:br>
              <a:rPr lang="ru-RU" sz="2200" dirty="0" smtClean="0">
                <a:solidFill>
                  <a:schemeClr val="tx1"/>
                </a:solidFill>
                <a:latin typeface="Times New Roman" panose="02020603050405020304" pitchFamily="18" charset="0"/>
                <a:ea typeface="+mn-ea"/>
                <a:cs typeface="Times New Roman" panose="02020603050405020304" pitchFamily="18" charset="0"/>
              </a:rPr>
            </a:br>
            <a:r>
              <a:rPr lang="ru-RU" sz="3200" dirty="0">
                <a:solidFill>
                  <a:prstClr val="black"/>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ea typeface="+mn-ea"/>
                <a:cs typeface="Times New Roman" panose="02020603050405020304" pitchFamily="18" charset="0"/>
              </a:rPr>
              <a:t>Больше возможностей для общения, заботы о младших, усвоения нравственных и социальных норм и правил общежития;</a:t>
            </a:r>
            <a:br>
              <a:rPr lang="ru-RU" sz="2200" dirty="0" smtClean="0">
                <a:solidFill>
                  <a:schemeClr val="tx1"/>
                </a:solidFill>
                <a:latin typeface="Times New Roman" panose="02020603050405020304" pitchFamily="18" charset="0"/>
                <a:ea typeface="+mn-ea"/>
                <a:cs typeface="Times New Roman" panose="02020603050405020304" pitchFamily="18" charset="0"/>
              </a:rPr>
            </a:br>
            <a:r>
              <a:rPr lang="ru-RU" sz="3200" dirty="0">
                <a:solidFill>
                  <a:prstClr val="black"/>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ea typeface="+mn-ea"/>
                <a:cs typeface="Times New Roman" panose="02020603050405020304" pitchFamily="18" charset="0"/>
              </a:rPr>
              <a:t>Формируются нравственные качества: чуткость, человечность, ответственность, уважение к людям, способность к общению, адаптации, толерантность.</a:t>
            </a:r>
            <a:r>
              <a:rPr lang="ru-RU" sz="2200" dirty="0">
                <a:solidFill>
                  <a:schemeClr val="tx1"/>
                </a:solidFill>
                <a:latin typeface="Times New Roman" panose="02020603050405020304" pitchFamily="18" charset="0"/>
                <a:ea typeface="+mn-ea"/>
                <a:cs typeface="Times New Roman" panose="02020603050405020304" pitchFamily="18" charset="0"/>
              </a:rPr>
              <a:t/>
            </a:r>
            <a:br>
              <a:rPr lang="ru-RU" sz="2200" dirty="0">
                <a:solidFill>
                  <a:schemeClr val="tx1"/>
                </a:solidFill>
                <a:latin typeface="Times New Roman" panose="02020603050405020304" pitchFamily="18" charset="0"/>
                <a:ea typeface="+mn-ea"/>
                <a:cs typeface="Times New Roman" panose="02020603050405020304" pitchFamily="18" charset="0"/>
              </a:rPr>
            </a:br>
            <a:endParaRPr lang="ru-RU" sz="4400" dirty="0">
              <a:solidFill>
                <a:schemeClr val="tx1"/>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45456" y="373980"/>
            <a:ext cx="3405739" cy="21285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26200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0343593" cy="629653"/>
          </a:xfrm>
        </p:spPr>
        <p:txBody>
          <a:bodyPr>
            <a:noAutofit/>
          </a:bodyPr>
          <a:lstStyle/>
          <a:p>
            <a:r>
              <a:rPr lang="ru-RU" dirty="0">
                <a:solidFill>
                  <a:srgbClr val="C00000"/>
                </a:solidFill>
                <a:latin typeface="Times New Roman" panose="02020603050405020304" pitchFamily="18" charset="0"/>
                <a:cs typeface="Times New Roman" panose="02020603050405020304" pitchFamily="18" charset="0"/>
              </a:rPr>
              <a:t>Особенности воспитания </a:t>
            </a:r>
            <a:r>
              <a:rPr lang="ru-RU" dirty="0" smtClean="0">
                <a:solidFill>
                  <a:srgbClr val="C00000"/>
                </a:solidFill>
                <a:latin typeface="Times New Roman" panose="02020603050405020304" pitchFamily="18" charset="0"/>
                <a:cs typeface="Times New Roman" panose="02020603050405020304" pitchFamily="18" charset="0"/>
              </a:rPr>
              <a:t/>
            </a:r>
            <a:br>
              <a:rPr lang="ru-RU" dirty="0" smtClean="0">
                <a:solidFill>
                  <a:srgbClr val="C00000"/>
                </a:solidFill>
                <a:latin typeface="Times New Roman" panose="02020603050405020304" pitchFamily="18" charset="0"/>
                <a:cs typeface="Times New Roman" panose="02020603050405020304" pitchFamily="18" charset="0"/>
              </a:rPr>
            </a:br>
            <a:r>
              <a:rPr lang="ru-RU" dirty="0" smtClean="0">
                <a:solidFill>
                  <a:srgbClr val="C00000"/>
                </a:solidFill>
                <a:latin typeface="Times New Roman" panose="02020603050405020304" pitchFamily="18" charset="0"/>
                <a:cs typeface="Times New Roman" panose="02020603050405020304" pitchFamily="18" charset="0"/>
              </a:rPr>
              <a:t>единственного ребёнка в </a:t>
            </a:r>
            <a:r>
              <a:rPr lang="ru-RU" dirty="0">
                <a:solidFill>
                  <a:srgbClr val="C00000"/>
                </a:solidFill>
                <a:latin typeface="Times New Roman" panose="02020603050405020304" pitchFamily="18" charset="0"/>
                <a:cs typeface="Times New Roman" panose="02020603050405020304" pitchFamily="18" charset="0"/>
              </a:rPr>
              <a:t>семье.</a:t>
            </a:r>
            <a:br>
              <a:rPr lang="ru-RU" dirty="0">
                <a:solidFill>
                  <a:srgbClr val="C00000"/>
                </a:solidFill>
                <a:latin typeface="Times New Roman" panose="02020603050405020304" pitchFamily="18" charset="0"/>
                <a:cs typeface="Times New Roman" panose="02020603050405020304" pitchFamily="18" charset="0"/>
              </a:rPr>
            </a:br>
            <a:r>
              <a:rPr lang="ru-RU" dirty="0" smtClean="0">
                <a:solidFill>
                  <a:srgbClr val="C00000"/>
                </a:solidFill>
                <a:latin typeface="Times New Roman" panose="02020603050405020304" pitchFamily="18" charset="0"/>
                <a:cs typeface="Times New Roman" panose="02020603050405020304" pitchFamily="18" charset="0"/>
              </a:rPr>
              <a:t/>
            </a:r>
            <a:br>
              <a:rPr lang="ru-RU" dirty="0" smtClean="0">
                <a:solidFill>
                  <a:srgbClr val="C00000"/>
                </a:solidFill>
                <a:latin typeface="Times New Roman" panose="02020603050405020304" pitchFamily="18" charset="0"/>
                <a:cs typeface="Times New Roman" panose="02020603050405020304" pitchFamily="18" charset="0"/>
              </a:rPr>
            </a:br>
            <a:endParaRPr lang="ru-RU"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54242" y="1574519"/>
            <a:ext cx="8289758" cy="4847481"/>
          </a:xfrm>
          <a:prstGeom prst="rect">
            <a:avLst/>
          </a:prstGeom>
        </p:spPr>
        <p:txBody>
          <a:bodyPr wrap="square">
            <a:spAutoFit/>
          </a:bodyPr>
          <a:lstStyle/>
          <a:p>
            <a:endParaRPr lang="ru-RU" sz="2900" dirty="0" smtClean="0">
              <a:solidFill>
                <a:prstClr val="black"/>
              </a:solidFill>
              <a:ea typeface="+mj-ea"/>
              <a:cs typeface="+mj-cs"/>
            </a:endParaRPr>
          </a:p>
          <a:p>
            <a:pPr>
              <a:spcAft>
                <a:spcPts val="600"/>
              </a:spcAft>
            </a:pPr>
            <a:r>
              <a:rPr lang="ru-RU" sz="2900" dirty="0" smtClean="0">
                <a:solidFill>
                  <a:prstClr val="black"/>
                </a:solidFill>
                <a:ea typeface="+mj-ea"/>
                <a:cs typeface="+mj-cs"/>
              </a:rPr>
              <a:t>-</a:t>
            </a:r>
            <a:r>
              <a:rPr lang="ru-RU" sz="2200" dirty="0" smtClean="0">
                <a:solidFill>
                  <a:prstClr val="black"/>
                </a:solidFill>
                <a:ea typeface="+mj-ea"/>
                <a:cs typeface="+mj-cs"/>
              </a:rPr>
              <a:t> </a:t>
            </a:r>
            <a:r>
              <a:rPr lang="ru-RU" sz="2000" dirty="0" smtClean="0">
                <a:solidFill>
                  <a:prstClr val="black"/>
                </a:solidFill>
                <a:latin typeface="Times New Roman" panose="02020603050405020304" pitchFamily="18" charset="0"/>
                <a:ea typeface="+mj-ea"/>
                <a:cs typeface="Times New Roman" panose="02020603050405020304" pitchFamily="18" charset="0"/>
              </a:rPr>
              <a:t>Часто единственный ребёнок привыкает к своему исключительному положению и становится настоящим деспотом в семье. Для родителей очень </a:t>
            </a:r>
            <a:r>
              <a:rPr lang="ru-RU" sz="2000" dirty="0">
                <a:solidFill>
                  <a:prstClr val="black"/>
                </a:solidFill>
                <a:latin typeface="Times New Roman" panose="02020603050405020304" pitchFamily="18" charset="0"/>
                <a:cs typeface="Times New Roman" panose="02020603050405020304" pitchFamily="18" charset="0"/>
              </a:rPr>
              <a:t>трудно </a:t>
            </a:r>
            <a:r>
              <a:rPr lang="ru-RU" sz="2000" dirty="0" smtClean="0">
                <a:solidFill>
                  <a:prstClr val="black"/>
                </a:solidFill>
                <a:latin typeface="Times New Roman" panose="02020603050405020304" pitchFamily="18" charset="0"/>
                <a:ea typeface="+mj-ea"/>
                <a:cs typeface="Times New Roman" panose="02020603050405020304" pitchFamily="18" charset="0"/>
              </a:rPr>
              <a:t>бывает затормозить свою любовь к нему и свои заботы, и волей – неволей они воспитывают эгоиста.</a:t>
            </a:r>
          </a:p>
          <a:p>
            <a:pPr>
              <a:spcAft>
                <a:spcPts val="600"/>
              </a:spcAft>
            </a:pPr>
            <a:r>
              <a:rPr lang="ru-RU" sz="2800" dirty="0" smtClean="0">
                <a:solidFill>
                  <a:prstClr val="black"/>
                </a:solidFill>
                <a:latin typeface="Times New Roman" panose="02020603050405020304" pitchFamily="18" charset="0"/>
                <a:ea typeface="+mj-ea"/>
                <a:cs typeface="Times New Roman" panose="02020603050405020304" pitchFamily="18" charset="0"/>
              </a:rPr>
              <a:t>-</a:t>
            </a:r>
            <a:r>
              <a:rPr lang="ru-RU" sz="2000" dirty="0" smtClean="0">
                <a:solidFill>
                  <a:prstClr val="black"/>
                </a:solidFill>
                <a:latin typeface="Times New Roman" panose="02020603050405020304" pitchFamily="18" charset="0"/>
                <a:ea typeface="+mj-ea"/>
                <a:cs typeface="Times New Roman" panose="02020603050405020304" pitchFamily="18" charset="0"/>
              </a:rPr>
              <a:t> Но этого может и не быть, так как в поведении с </a:t>
            </a:r>
          </a:p>
          <a:p>
            <a:pPr>
              <a:spcAft>
                <a:spcPts val="600"/>
              </a:spcAft>
            </a:pPr>
            <a:r>
              <a:rPr lang="ru-RU" sz="2000" dirty="0" smtClean="0">
                <a:solidFill>
                  <a:prstClr val="black"/>
                </a:solidFill>
                <a:latin typeface="Times New Roman" panose="02020603050405020304" pitchFamily="18" charset="0"/>
                <a:ea typeface="+mj-ea"/>
                <a:cs typeface="Times New Roman" panose="02020603050405020304" pitchFamily="18" charset="0"/>
              </a:rPr>
              <a:t>единственными детьми есть основополагающие правила.</a:t>
            </a:r>
          </a:p>
          <a:p>
            <a:pPr>
              <a:spcAft>
                <a:spcPts val="600"/>
              </a:spcAft>
            </a:pPr>
            <a:r>
              <a:rPr lang="ru-RU" sz="2000" dirty="0" smtClean="0">
                <a:solidFill>
                  <a:prstClr val="black"/>
                </a:solidFill>
                <a:latin typeface="Times New Roman" panose="02020603050405020304" pitchFamily="18" charset="0"/>
                <a:ea typeface="+mj-ea"/>
                <a:cs typeface="Times New Roman" panose="02020603050405020304" pitchFamily="18" charset="0"/>
              </a:rPr>
              <a:t>Они все могут быть сформулированы в одном    предложении, которое должно стать законом для каждой  семьи, где растёт </a:t>
            </a:r>
          </a:p>
          <a:p>
            <a:pPr>
              <a:spcAft>
                <a:spcPts val="600"/>
              </a:spcAft>
            </a:pPr>
            <a:r>
              <a:rPr lang="ru-RU" sz="2000" dirty="0" smtClean="0">
                <a:solidFill>
                  <a:prstClr val="black"/>
                </a:solidFill>
                <a:latin typeface="Times New Roman" panose="02020603050405020304" pitchFamily="18" charset="0"/>
                <a:ea typeface="+mj-ea"/>
                <a:cs typeface="Times New Roman" panose="02020603050405020304" pitchFamily="18" charset="0"/>
              </a:rPr>
              <a:t>один ребёнок: </a:t>
            </a:r>
          </a:p>
          <a:p>
            <a:pPr>
              <a:spcAft>
                <a:spcPts val="600"/>
              </a:spcAft>
            </a:pPr>
            <a:r>
              <a:rPr lang="ru-RU" sz="2000" dirty="0" smtClean="0">
                <a:solidFill>
                  <a:prstClr val="black"/>
                </a:solidFill>
                <a:latin typeface="Times New Roman" panose="02020603050405020304" pitchFamily="18" charset="0"/>
                <a:ea typeface="+mj-ea"/>
                <a:cs typeface="Times New Roman" panose="02020603050405020304" pitchFamily="18" charset="0"/>
              </a:rPr>
              <a:t>ТОЛЬКО НИ КАКОЙ ИСКЛЮЧИТЕЛЬНОСТИ!</a:t>
            </a:r>
            <a:r>
              <a:rPr lang="ru-RU" sz="3200" dirty="0">
                <a:solidFill>
                  <a:srgbClr val="90C226"/>
                </a:solidFill>
                <a:latin typeface="Times New Roman" panose="02020603050405020304" pitchFamily="18" charset="0"/>
                <a:ea typeface="+mj-ea"/>
                <a:cs typeface="Times New Roman" panose="02020603050405020304" pitchFamily="18" charset="0"/>
              </a:rPr>
              <a:t/>
            </a:r>
            <a:br>
              <a:rPr lang="ru-RU" sz="3200" dirty="0">
                <a:solidFill>
                  <a:srgbClr val="90C226"/>
                </a:solidFill>
                <a:latin typeface="Times New Roman" panose="02020603050405020304" pitchFamily="18" charset="0"/>
                <a:ea typeface="+mj-ea"/>
                <a:cs typeface="Times New Roman" panose="02020603050405020304" pitchFamily="18" charset="0"/>
              </a:rPr>
            </a:br>
            <a:r>
              <a:rPr lang="ru-RU" sz="2000" dirty="0">
                <a:solidFill>
                  <a:prstClr val="black"/>
                </a:solidFill>
                <a:latin typeface="Times New Roman" panose="02020603050405020304" pitchFamily="18" charset="0"/>
                <a:ea typeface="+mj-ea"/>
                <a:cs typeface="Times New Roman" panose="02020603050405020304" pitchFamily="18" charset="0"/>
              </a:rPr>
              <a:t/>
            </a:r>
            <a:br>
              <a:rPr lang="ru-RU" sz="2000" dirty="0">
                <a:solidFill>
                  <a:prstClr val="black"/>
                </a:solidFill>
                <a:latin typeface="Times New Roman" panose="02020603050405020304" pitchFamily="18" charset="0"/>
                <a:ea typeface="+mj-ea"/>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53882" y="244276"/>
            <a:ext cx="2803723" cy="19454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3998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54505"/>
          </a:xfrm>
        </p:spPr>
        <p:txBody>
          <a:bodyPr>
            <a:normAutofit fontScale="90000"/>
          </a:bodyPr>
          <a:lstStyle/>
          <a:p>
            <a:r>
              <a:rPr lang="ru-RU" sz="4000" dirty="0">
                <a:solidFill>
                  <a:srgbClr val="C00000"/>
                </a:solidFill>
                <a:latin typeface="Times New Roman" panose="02020603050405020304" pitchFamily="18" charset="0"/>
                <a:cs typeface="Times New Roman" panose="02020603050405020304" pitchFamily="18" charset="0"/>
              </a:rPr>
              <a:t>Особенности воспитания </a:t>
            </a:r>
            <a:r>
              <a:rPr lang="ru-RU" sz="4000" dirty="0" smtClean="0">
                <a:solidFill>
                  <a:srgbClr val="C00000"/>
                </a:solidFill>
                <a:latin typeface="Times New Roman" panose="02020603050405020304" pitchFamily="18" charset="0"/>
                <a:cs typeface="Times New Roman" panose="02020603050405020304" pitchFamily="18" charset="0"/>
              </a:rPr>
              <a:t/>
            </a:r>
            <a:br>
              <a:rPr lang="ru-RU" sz="4000" dirty="0" smtClean="0">
                <a:solidFill>
                  <a:srgbClr val="C00000"/>
                </a:solidFill>
                <a:latin typeface="Times New Roman" panose="02020603050405020304" pitchFamily="18" charset="0"/>
                <a:cs typeface="Times New Roman" panose="02020603050405020304" pitchFamily="18" charset="0"/>
              </a:rPr>
            </a:br>
            <a:r>
              <a:rPr lang="ru-RU" sz="4000" dirty="0" smtClean="0">
                <a:solidFill>
                  <a:srgbClr val="C00000"/>
                </a:solidFill>
                <a:latin typeface="Times New Roman" panose="02020603050405020304" pitchFamily="18" charset="0"/>
                <a:cs typeface="Times New Roman" panose="02020603050405020304" pitchFamily="18" charset="0"/>
              </a:rPr>
              <a:t>ребёнка в неполной семье</a:t>
            </a:r>
            <a:r>
              <a:rPr lang="ru-RU" sz="4000" dirty="0">
                <a:solidFill>
                  <a:srgbClr val="C00000"/>
                </a:solidFill>
                <a:latin typeface="Times New Roman" panose="02020603050405020304" pitchFamily="18" charset="0"/>
                <a:cs typeface="Times New Roman" panose="02020603050405020304" pitchFamily="18" charset="0"/>
              </a:rPr>
              <a:t>.</a:t>
            </a:r>
            <a:br>
              <a:rPr lang="ru-RU" sz="4000" dirty="0">
                <a:solidFill>
                  <a:srgbClr val="C00000"/>
                </a:solidFill>
                <a:latin typeface="Times New Roman" panose="02020603050405020304" pitchFamily="18" charset="0"/>
                <a:cs typeface="Times New Roman" panose="02020603050405020304" pitchFamily="18" charset="0"/>
              </a:rPr>
            </a:br>
            <a:r>
              <a:rPr lang="ru-RU" sz="3200" dirty="0" smtClean="0">
                <a:solidFill>
                  <a:srgbClr val="90C226"/>
                </a:solidFill>
              </a:rPr>
              <a:t/>
            </a:r>
            <a:br>
              <a:rPr lang="ru-RU" sz="3200" dirty="0" smtClean="0">
                <a:solidFill>
                  <a:srgbClr val="90C226"/>
                </a:solidFill>
              </a:rPr>
            </a:br>
            <a:r>
              <a:rPr lang="ru-RU" sz="3200" dirty="0" smtClean="0">
                <a:solidFill>
                  <a:schemeClr val="tx1"/>
                </a:solidFill>
                <a:latin typeface="Times New Roman" panose="02020603050405020304" pitchFamily="18" charset="0"/>
                <a:cs typeface="Times New Roman" panose="02020603050405020304" pitchFamily="18" charset="0"/>
              </a:rPr>
              <a:t>-</a:t>
            </a:r>
            <a:r>
              <a:rPr lang="ru-RU" sz="3200" dirty="0" smtClean="0">
                <a:solidFill>
                  <a:srgbClr val="90C226"/>
                </a:solidFill>
                <a:latin typeface="Times New Roman" panose="02020603050405020304" pitchFamily="18" charset="0"/>
                <a:cs typeface="Times New Roman" panose="02020603050405020304" pitchFamily="18" charset="0"/>
              </a:rPr>
              <a:t> </a:t>
            </a:r>
            <a:r>
              <a:rPr lang="ru-RU" sz="2200" dirty="0" smtClean="0">
                <a:solidFill>
                  <a:schemeClr val="tx1"/>
                </a:solidFill>
                <a:latin typeface="Times New Roman" panose="02020603050405020304" pitchFamily="18" charset="0"/>
                <a:cs typeface="Times New Roman" panose="02020603050405020304" pitchFamily="18" charset="0"/>
              </a:rPr>
              <a:t>Отсутствие одного из родителей затрудняет для ребёнка знакомство с семейными отношениями, характерными для полной семьи;</a:t>
            </a:r>
            <a:br>
              <a:rPr lang="ru-RU" sz="2200" dirty="0" smtClean="0">
                <a:solidFill>
                  <a:schemeClr val="tx1"/>
                </a:solidFill>
                <a:latin typeface="Times New Roman" panose="02020603050405020304" pitchFamily="18" charset="0"/>
                <a:cs typeface="Times New Roman" panose="02020603050405020304" pitchFamily="18" charset="0"/>
              </a:rPr>
            </a:br>
            <a:r>
              <a:rPr lang="ru-RU" sz="3200" dirty="0">
                <a:solidFill>
                  <a:schemeClr val="tx1"/>
                </a:solidFill>
                <a:latin typeface="Times New Roman" panose="02020603050405020304" pitchFamily="18" charset="0"/>
                <a:cs typeface="Times New Roman" panose="02020603050405020304" pitchFamily="18" charset="0"/>
              </a:rPr>
              <a:t>-</a:t>
            </a:r>
            <a:r>
              <a:rPr lang="ru-RU" sz="2200" dirty="0" smtClean="0">
                <a:solidFill>
                  <a:schemeClr val="tx1"/>
                </a:solidFill>
                <a:latin typeface="Times New Roman" panose="02020603050405020304" pitchFamily="18" charset="0"/>
                <a:cs typeface="Times New Roman" panose="02020603050405020304" pitchFamily="18" charset="0"/>
              </a:rPr>
              <a:t> Осложняется уход за ребёнком и воспитательный процесс;</a:t>
            </a:r>
            <a:br>
              <a:rPr lang="ru-RU" sz="2200" dirty="0" smtClean="0">
                <a:solidFill>
                  <a:schemeClr val="tx1"/>
                </a:solidFill>
                <a:latin typeface="Times New Roman" panose="02020603050405020304" pitchFamily="18" charset="0"/>
                <a:cs typeface="Times New Roman" panose="02020603050405020304" pitchFamily="18" charset="0"/>
              </a:rPr>
            </a:br>
            <a:r>
              <a:rPr lang="ru-RU" sz="3200" dirty="0">
                <a:solidFill>
                  <a:schemeClr val="tx1"/>
                </a:solidFill>
                <a:latin typeface="Times New Roman" panose="02020603050405020304" pitchFamily="18" charset="0"/>
                <a:cs typeface="Times New Roman" panose="02020603050405020304" pitchFamily="18" charset="0"/>
              </a:rPr>
              <a:t>-</a:t>
            </a:r>
            <a:r>
              <a:rPr lang="ru-RU" sz="2200" dirty="0" smtClean="0">
                <a:solidFill>
                  <a:schemeClr val="tx1"/>
                </a:solidFill>
                <a:latin typeface="Times New Roman" panose="02020603050405020304" pitchFamily="18" charset="0"/>
                <a:cs typeface="Times New Roman" panose="02020603050405020304" pitchFamily="18" charset="0"/>
              </a:rPr>
              <a:t> Из-за отсутствия образа полового поведения ребёнок иногда лишен возможности получить необходимые мужские или женские черты поведения.</a:t>
            </a:r>
            <a:br>
              <a:rPr lang="ru-RU" sz="2200" dirty="0" smtClean="0">
                <a:solidFill>
                  <a:schemeClr val="tx1"/>
                </a:solidFill>
                <a:latin typeface="Times New Roman" panose="02020603050405020304" pitchFamily="18" charset="0"/>
                <a:cs typeface="Times New Roman" panose="02020603050405020304" pitchFamily="18" charset="0"/>
              </a:rPr>
            </a:br>
            <a:r>
              <a:rPr lang="ru-RU" sz="2200" dirty="0" smtClean="0">
                <a:solidFill>
                  <a:schemeClr val="tx1"/>
                </a:solidFill>
                <a:latin typeface="Times New Roman" panose="02020603050405020304" pitchFamily="18" charset="0"/>
                <a:cs typeface="Times New Roman" panose="02020603050405020304" pitchFamily="18" charset="0"/>
              </a:rPr>
              <a:t/>
            </a:r>
            <a:br>
              <a:rPr lang="ru-RU" sz="2200" dirty="0" smtClean="0">
                <a:solidFill>
                  <a:schemeClr val="tx1"/>
                </a:solidFill>
                <a:latin typeface="Times New Roman" panose="02020603050405020304" pitchFamily="18" charset="0"/>
                <a:cs typeface="Times New Roman" panose="02020603050405020304" pitchFamily="18" charset="0"/>
              </a:rPr>
            </a:br>
            <a:r>
              <a:rPr lang="ru-RU" sz="2200" dirty="0" smtClean="0">
                <a:solidFill>
                  <a:schemeClr val="tx1"/>
                </a:solidFill>
                <a:latin typeface="Times New Roman" panose="02020603050405020304" pitchFamily="18" charset="0"/>
                <a:cs typeface="Times New Roman" panose="02020603050405020304" pitchFamily="18" charset="0"/>
              </a:rPr>
              <a:t>Нередко неполная семья испытывает материальные трудности. Ребёнок из неполной семьи, создав свою семью, часто повторяет негативный родительский опыт в собственной семье.</a:t>
            </a:r>
            <a:r>
              <a:rPr lang="ru-RU" sz="2200" dirty="0">
                <a:solidFill>
                  <a:schemeClr val="tx1"/>
                </a:solidFill>
                <a:latin typeface="Times New Roman" panose="02020603050405020304" pitchFamily="18" charset="0"/>
                <a:cs typeface="Times New Roman" panose="02020603050405020304" pitchFamily="18" charset="0"/>
              </a:rPr>
              <a:t/>
            </a:r>
            <a:br>
              <a:rPr lang="ru-RU" sz="2200"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7978" y="152399"/>
            <a:ext cx="3465095" cy="19546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04690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8484" y="501316"/>
            <a:ext cx="7351295" cy="762000"/>
          </a:xfrm>
        </p:spPr>
        <p:txBody>
          <a:bodyPr>
            <a:noAutofit/>
          </a:bodyPr>
          <a:lstStyle/>
          <a:p>
            <a:pPr lvl="0" defTabSz="914400" eaLnBrk="0" fontAlgn="base" hangingPunct="0">
              <a:spcAft>
                <a:spcPct val="0"/>
              </a:spcAft>
              <a:defRPr/>
            </a:pPr>
            <a:r>
              <a:rPr lang="ru-RU" cap="small" dirty="0" smtClean="0">
                <a:solidFill>
                  <a:srgbClr val="C00000"/>
                </a:solidFill>
                <a:latin typeface="Times New Roman" panose="02020603050405020304" pitchFamily="18" charset="0"/>
                <a:ea typeface="+mn-ea"/>
                <a:cs typeface="Times New Roman" panose="02020603050405020304" pitchFamily="18" charset="0"/>
              </a:rPr>
              <a:t>Гендерное воспитание в семье </a:t>
            </a:r>
            <a:r>
              <a:rPr lang="ru-RU" sz="3200" cap="small" dirty="0" smtClean="0">
                <a:solidFill>
                  <a:srgbClr val="C00000"/>
                </a:solidFill>
                <a:latin typeface="Times New Roman" panose="02020603050405020304" pitchFamily="18" charset="0"/>
                <a:ea typeface="+mn-ea"/>
                <a:cs typeface="Times New Roman" panose="02020603050405020304" pitchFamily="18" charset="0"/>
              </a:rPr>
              <a:t/>
            </a:r>
            <a:br>
              <a:rPr lang="ru-RU" sz="3200" cap="small" dirty="0" smtClean="0">
                <a:solidFill>
                  <a:srgbClr val="C00000"/>
                </a:solidFill>
                <a:latin typeface="Times New Roman" panose="02020603050405020304" pitchFamily="18" charset="0"/>
                <a:ea typeface="+mn-ea"/>
                <a:cs typeface="Times New Roman" panose="02020603050405020304" pitchFamily="18" charset="0"/>
              </a:rPr>
            </a:br>
            <a:endParaRPr lang="ru-RU" sz="3200"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61735" y="1379482"/>
            <a:ext cx="9023686" cy="5192191"/>
          </a:xfrm>
          <a:prstGeom prst="rect">
            <a:avLst/>
          </a:prstGeom>
        </p:spPr>
        <p:txBody>
          <a:bodyPr wrap="square">
            <a:spAutoFit/>
          </a:bodyPr>
          <a:lstStyle/>
          <a:p>
            <a:pPr lvl="0" fontAlgn="base">
              <a:lnSpc>
                <a:spcPct val="120000"/>
              </a:lnSpc>
              <a:spcBef>
                <a:spcPct val="0"/>
              </a:spcBef>
              <a:spcAft>
                <a:spcPct val="0"/>
              </a:spcAft>
              <a:defRPr/>
            </a:pPr>
            <a:r>
              <a:rPr lang="ru-RU" sz="2000" dirty="0">
                <a:solidFill>
                  <a:prstClr val="black"/>
                </a:solidFill>
                <a:latin typeface="Times New Roman" panose="02020603050405020304" pitchFamily="18" charset="0"/>
                <a:cs typeface="Times New Roman" panose="02020603050405020304" pitchFamily="18" charset="0"/>
              </a:rPr>
              <a:t>По данным Элеоноры </a:t>
            </a:r>
            <a:r>
              <a:rPr lang="ru-RU" sz="2000" dirty="0" err="1">
                <a:solidFill>
                  <a:prstClr val="black"/>
                </a:solidFill>
                <a:latin typeface="Times New Roman" panose="02020603050405020304" pitchFamily="18" charset="0"/>
                <a:cs typeface="Times New Roman" panose="02020603050405020304" pitchFamily="18" charset="0"/>
              </a:rPr>
              <a:t>Маккоби</a:t>
            </a:r>
            <a:r>
              <a:rPr lang="ru-RU"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Maccoby</a:t>
            </a:r>
            <a:r>
              <a:rPr lang="ru-RU" sz="2000" dirty="0">
                <a:solidFill>
                  <a:prstClr val="black"/>
                </a:solidFill>
                <a:latin typeface="Times New Roman" panose="02020603050405020304" pitchFamily="18" charset="0"/>
                <a:cs typeface="Times New Roman" panose="02020603050405020304" pitchFamily="18" charset="0"/>
              </a:rPr>
              <a:t>, 1999), гендерные роли матери и отца по отношению к детям существенно различаются в следующих аспектах.</a:t>
            </a:r>
          </a:p>
          <a:p>
            <a:pPr lvl="0" fontAlgn="base">
              <a:lnSpc>
                <a:spcPct val="120000"/>
              </a:lnSpc>
              <a:spcBef>
                <a:spcPts val="600"/>
              </a:spcBef>
              <a:spcAft>
                <a:spcPct val="0"/>
              </a:spcAft>
              <a:defRPr/>
            </a:pPr>
            <a:r>
              <a:rPr lang="ru-RU" sz="2800" dirty="0">
                <a:solidFill>
                  <a:schemeClr val="accent1"/>
                </a:solidFill>
                <a:latin typeface="Times New Roman" panose="02020603050405020304" pitchFamily="18" charset="0"/>
                <a:cs typeface="Times New Roman" panose="02020603050405020304" pitchFamily="18" charset="0"/>
              </a:rPr>
              <a:t>1. Разделение видов ответственности за детей:</a:t>
            </a:r>
          </a:p>
          <a:p>
            <a:pPr lvl="0" eaLnBrk="0" fontAlgn="base" hangingPunct="0">
              <a:lnSpc>
                <a:spcPct val="120000"/>
              </a:lnSpc>
              <a:spcBef>
                <a:spcPct val="0"/>
              </a:spcBef>
              <a:spcAft>
                <a:spcPct val="0"/>
              </a:spcAft>
              <a:buClr>
                <a:srgbClr val="FE8637"/>
              </a:buClr>
              <a:buSzPct val="70000"/>
              <a:defRPr/>
            </a:pPr>
            <a:r>
              <a:rPr lang="ru-RU" sz="2000" dirty="0">
                <a:solidFill>
                  <a:prstClr val="black"/>
                </a:solidFill>
                <a:latin typeface="Times New Roman" panose="02020603050405020304" pitchFamily="18" charset="0"/>
                <a:cs typeface="Times New Roman" panose="02020603050405020304" pitchFamily="18" charset="0"/>
              </a:rPr>
              <a:t>Муж заботится о финансовой стороне воспитания, он должен заработать деньги, чтобы дети могли быть накормлены, одеты, получили образование и т. п. Жена выполняет домашнюю работу и воспитывает детей. Исследования в 15 странах мира показали, что даже работающие матери проводят с детьми больше времени, чем работающие отцы. Также обнаружилось, что когда оба родителя находятся дома с ребенком, основное психологическое внимание ему уделяет мать: она стимулирует его активность, выражает свое эмоциональное отношение, при необходимости утешает, в то время как отец читает или смотрит телевизор. Когда дети вырастают и идут в школу, большая часть ответственности за их повседневную жизнь все равно остается на плечах матери.</a:t>
            </a:r>
            <a:endParaRPr lang="ru-RU"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13921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1176</TotalTime>
  <Words>638</Words>
  <Application>Microsoft Office PowerPoint</Application>
  <PresentationFormat>Произвольный</PresentationFormat>
  <Paragraphs>75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Грань</vt:lpstr>
      <vt:lpstr>ОШИБКИ, КОТОРЫЕ ПРИВОДЯТ К ТРУДНОСТЯМ ПРИ РЕАЛИЗАЦИИ ВОСПИТАТЕЛЬНОЙ ФУНКЦИИ В СОВРЕМЕННОЙ СЕМЬЕ.  </vt:lpstr>
      <vt:lpstr>Как правильно воспитать своего ребенка?</vt:lpstr>
      <vt:lpstr>Основные стили неправильного воспитания детей.</vt:lpstr>
      <vt:lpstr>Чрезмерная опека (гиперопека)</vt:lpstr>
      <vt:lpstr>Гипоопека</vt:lpstr>
      <vt:lpstr>Особенности воспитания в  многодетной семье. -Разумные потребности, умение считаться с нуждами других; - Ни у кого из детей нет привилегированного положения (нет - эгоизма, асоциальных черт); - Больше возможностей для общения, заботы о младших, усвоения нравственных и социальных норм и правил общежития; - Формируются нравственные качества: чуткость, человечность, ответственность, уважение к людям, способность к общению, адаптации, толерантность. </vt:lpstr>
      <vt:lpstr>Особенности воспитания  единственного ребёнка в семье.  </vt:lpstr>
      <vt:lpstr>Особенности воспитания  ребёнка в неполной семье.  - Отсутствие одного из родителей затрудняет для ребёнка знакомство с семейными отношениями, характерными для полной семьи; - Осложняется уход за ребёнком и воспитательный процесс; - Из-за отсутствия образа полового поведения ребёнок иногда лишен возможности получить необходимые мужские или женские черты поведения.  Нередко неполная семья испытывает материальные трудности. Ребёнок из неполной семьи, создав свою семью, часто повторяет негативный родительский опыт в собственной семье. </vt:lpstr>
      <vt:lpstr>Гендерное воспитание в семье  </vt:lpstr>
      <vt:lpstr>2. Стили поведения отца и матери</vt:lpstr>
      <vt:lpstr>3. Различие стиля поведения по отношению к сыну и дочери:  Отцы по-разному ведут себя с сыновьями и дочерьми. Сына отец больше контролирует, более строг к нему, делает больше замечаний, больше обращает внимания на дисциплину. Его контакты с ним более грубые и «физические» (активные подвижные игры, например шуточная борьба). Отцы демонстрируют резко отрицательную реакцию на проявления женственности у сыновей. Степень психологической близости с сыном возрастает по мере его взросления. С дочерью, напротив, стиль обращения более нежный и рыцарский: не прямые требования высказываются в более мягкой форме. Когда девочка становится старше, отец уменьшает степень психологической близости с ней. Матери, в отличие от отцов, примерно одинаково ведут себя с сыновьями и дочерьми: заботятся, воспитывают. По мере взросления дочери, отношения с ней превращаются в отношения равных. О взрослом сыне некоторые мамы продолжают заботиться как о маленьком, не позволяя сыну проявлять заботу о ней, что было бы более гендерно-типичным.  </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ОШИБКИ В ВОСПИТАНИИ ДЕТЕЙ</dc:title>
  <dc:creator>Наталия</dc:creator>
  <cp:lastModifiedBy>User</cp:lastModifiedBy>
  <cp:revision>83</cp:revision>
  <dcterms:created xsi:type="dcterms:W3CDTF">2017-02-09T20:44:44Z</dcterms:created>
  <dcterms:modified xsi:type="dcterms:W3CDTF">2019-11-27T05:02:45Z</dcterms:modified>
</cp:coreProperties>
</file>